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54.xml" ContentType="application/vnd.openxmlformats-officedocument.presentationml.notesSlide+xml"/>
  <Override PartName="/ppt/notesSlides/notesSlide43.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35.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53.xml" ContentType="application/vnd.openxmlformats-officedocument.presentationml.notesSlide+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67.xml" ContentType="application/vnd.openxmlformats-officedocument.presentationml.notesSlide+xml"/>
  <Override PartName="/ppt/notesSlides/notesSlide42.xml" ContentType="application/vnd.openxmlformats-officedocument.presentationml.notesSlide+xml"/>
  <Override PartName="/ppt/notesSlides/notesSlide26.xml" ContentType="application/vnd.openxmlformats-officedocument.presentationml.notesSlide+xml"/>
  <Override PartName="/ppt/notesSlides/notesSlide40.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56.xml" ContentType="application/vnd.openxmlformats-officedocument.presentationml.notesSlide+xml"/>
  <Override PartName="/ppt/notesSlides/notesSlide69.xml" ContentType="application/vnd.openxmlformats-officedocument.presentationml.notesSlide+xml"/>
  <Override PartName="/ppt/notesSlides/notesSlide68.xml" ContentType="application/vnd.openxmlformats-officedocument.presentationml.notesSlide+xml"/>
  <Override PartName="/ppt/notesSlides/notesSlide18.xml" ContentType="application/vnd.openxmlformats-officedocument.presentationml.notesSlide+xml"/>
  <Override PartName="/ppt/notesSlides/notesSlide39.xml" ContentType="application/vnd.openxmlformats-officedocument.presentationml.notesSlide+xml"/>
  <Override PartName="/ppt/notesSlides/notesSlide65.xml" ContentType="application/vnd.openxmlformats-officedocument.presentationml.notesSlide+xml"/>
  <Override PartName="/ppt/notesSlides/notesSlide20.xml" ContentType="application/vnd.openxmlformats-officedocument.presentationml.notesSlide+xml"/>
  <Override PartName="/ppt/notesSlides/notesSlide62.xml" ContentType="application/vnd.openxmlformats-officedocument.presentationml.notesSlide+xml"/>
  <Override PartName="/ppt/notesSlides/notesSlide24.xml" ContentType="application/vnd.openxmlformats-officedocument.presentationml.notesSlide+xml"/>
  <Override PartName="/ppt/notesSlides/notesSlide48.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47.xml" ContentType="application/vnd.openxmlformats-officedocument.presentationml.notesSlide+xml"/>
  <Override PartName="/ppt/notesSlides/notesSlide59.xml" ContentType="application/vnd.openxmlformats-officedocument.presentationml.notesSlide+xml"/>
  <Override PartName="/ppt/notesSlides/notesSlide32.xml" ContentType="application/vnd.openxmlformats-officedocument.presentationml.notesSlide+xml"/>
  <Override PartName="/ppt/notesSlides/notesSlide37.xml" ContentType="application/vnd.openxmlformats-officedocument.presentationml.notesSlide+xml"/>
  <Override PartName="/ppt/notesSlides/notesSlide31.xml" ContentType="application/vnd.openxmlformats-officedocument.presentationml.notesSlide+xml"/>
  <Override PartName="/ppt/notesSlides/notesSlide58.xml" ContentType="application/vnd.openxmlformats-officedocument.presentationml.notesSlide+xml"/>
  <Override PartName="/ppt/notesSlides/notesSlide63.xml" ContentType="application/vnd.openxmlformats-officedocument.presentationml.notesSlide+xml"/>
  <Override PartName="/ppt/notesSlides/notesSlide52.xml" ContentType="application/vnd.openxmlformats-officedocument.presentationml.notesSlide+xml"/>
  <Override PartName="/ppt/notesSlides/notesSlide61.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38.xml" ContentType="application/vnd.openxmlformats-officedocument.presentationml.notesSlide+xml"/>
  <Override PartName="/ppt/notesSlides/notesSlide8.xml" ContentType="application/vnd.openxmlformats-officedocument.presentationml.notesSlide+xml"/>
  <Override PartName="/ppt/notesSlides/notesSlide71.xml" ContentType="application/vnd.openxmlformats-officedocument.presentationml.notesSlide+xml"/>
  <Override PartName="/ppt/notesSlides/notesSlide45.xml" ContentType="application/vnd.openxmlformats-officedocument.presentationml.notesSlide+xml"/>
  <Override PartName="/ppt/notesSlides/notesSlide66.xml" ContentType="application/vnd.openxmlformats-officedocument.presentationml.notesSlide+xml"/>
  <Override PartName="/ppt/notesSlides/notesSlide55.xml" ContentType="application/vnd.openxmlformats-officedocument.presentationml.notesSlide+xml"/>
  <Override PartName="/ppt/notesSlides/notesSlide44.xml" ContentType="application/vnd.openxmlformats-officedocument.presentationml.notesSlide+xml"/>
  <Override PartName="/ppt/notesSlides/notesSlide57.xml" ContentType="application/vnd.openxmlformats-officedocument.presentationml.notesSlide+xml"/>
  <Override PartName="/ppt/notesSlides/notesSlide60.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70.xml" ContentType="application/vnd.openxmlformats-officedocument.presentationml.notesSlide+xml"/>
  <Override PartName="/ppt/notesSlides/notesSlide34.xml" ContentType="application/vnd.openxmlformats-officedocument.presentationml.notesSlide+xml"/>
  <Override PartName="/ppt/notesSlides/notesSlide51.xml" ContentType="application/vnd.openxmlformats-officedocument.presentationml.notesSlide+xml"/>
  <Override PartName="/ppt/notesSlides/notesSlide21.xml" ContentType="application/vnd.openxmlformats-officedocument.presentationml.notesSlide+xml"/>
  <Override PartName="/ppt/notesSlides/notesSlide36.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0.xml" ContentType="application/vnd.openxmlformats-officedocument.presentationml.slide+xml"/>
  <Override PartName="/ppt/slides/slide37.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s/slide6.xml" ContentType="application/vnd.openxmlformats-officedocument.presentationml.slide+xml"/>
  <Override PartName="/ppt/slides/slide33.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56.xml" ContentType="application/vnd.openxmlformats-officedocument.presentationml.slide+xml"/>
  <Override PartName="/ppt/slides/slide24.xml" ContentType="application/vnd.openxmlformats-officedocument.presentationml.slide+xml"/>
  <Override PartName="/ppt/slides/slide61.xml" ContentType="application/vnd.openxmlformats-officedocument.presentationml.slide+xml"/>
  <Override PartName="/ppt/slides/slide50.xml" ContentType="application/vnd.openxmlformats-officedocument.presentationml.slide+xml"/>
  <Override PartName="/ppt/slides/slide11.xml" ContentType="application/vnd.openxmlformats-officedocument.presentationml.slide+xml"/>
  <Override PartName="/ppt/slides/slide42.xml" ContentType="application/vnd.openxmlformats-officedocument.presentationml.slide+xml"/>
  <Override PartName="/ppt/slides/slide68.xml" ContentType="application/vnd.openxmlformats-officedocument.presentationml.slide+xml"/>
  <Override PartName="/ppt/slides/slide53.xml" ContentType="application/vnd.openxmlformats-officedocument.presentationml.slide+xml"/>
  <Override PartName="/ppt/slides/slide40.xml" ContentType="application/vnd.openxmlformats-officedocument.presentationml.slide+xml"/>
  <Override PartName="/ppt/slides/slide1.xml" ContentType="application/vnd.openxmlformats-officedocument.presentationml.slide+xml"/>
  <Override PartName="/ppt/slides/slide44.xml" ContentType="application/vnd.openxmlformats-officedocument.presentationml.slide+xml"/>
  <Override PartName="/ppt/slides/slide72.xml" ContentType="application/vnd.openxmlformats-officedocument.presentationml.slide+xml"/>
  <Override PartName="/ppt/slides/slide46.xml" ContentType="application/vnd.openxmlformats-officedocument.presentationml.slide+xml"/>
  <Override PartName="/ppt/slides/slide71.xml" ContentType="application/vnd.openxmlformats-officedocument.presentationml.slide+xml"/>
  <Override PartName="/ppt/slides/slide3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58.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8.xml" ContentType="application/vnd.openxmlformats-officedocument.presentationml.slide+xml"/>
  <Override PartName="/ppt/slides/slide49.xml" ContentType="application/vnd.openxmlformats-officedocument.presentationml.slide+xml"/>
  <Override PartName="/ppt/slides/slide14.xml" ContentType="application/vnd.openxmlformats-officedocument.presentationml.slide+xml"/>
  <Override PartName="/ppt/slides/slide52.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6.xml" ContentType="application/vnd.openxmlformats-officedocument.presentationml.slide+xml"/>
  <Override PartName="/ppt/slides/slide62.xml" ContentType="application/vnd.openxmlformats-officedocument.presentationml.slide+xml"/>
  <Override PartName="/ppt/slides/slide69.xml" ContentType="application/vnd.openxmlformats-officedocument.presentationml.slide+xml"/>
  <Override PartName="/ppt/slides/slide65.xml" ContentType="application/vnd.openxmlformats-officedocument.presentationml.slide+xml"/>
  <Override PartName="/ppt/slides/slide48.xml" ContentType="application/vnd.openxmlformats-officedocument.presentationml.slide+xml"/>
  <Override PartName="/ppt/slides/slide2.xml" ContentType="application/vnd.openxmlformats-officedocument.presentationml.slide+xml"/>
  <Override PartName="/ppt/slides/slide6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54.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34.xml" ContentType="application/vnd.openxmlformats-officedocument.presentationml.slide+xml"/>
  <Override PartName="/ppt/slides/slide60.xml" ContentType="application/vnd.openxmlformats-officedocument.presentationml.slide+xml"/>
  <Override PartName="/ppt/slides/slide10.xml" ContentType="application/vnd.openxmlformats-officedocument.presentationml.slide+xml"/>
  <Override PartName="/ppt/slides/slide51.xml" ContentType="application/vnd.openxmlformats-officedocument.presentationml.slide+xml"/>
  <Override PartName="/ppt/slides/slide57.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38.xml" ContentType="application/vnd.openxmlformats-officedocument.presentationml.slide+xml"/>
  <Override PartName="/ppt/slides/slide12.xml" ContentType="application/vnd.openxmlformats-officedocument.presentationml.slide+xml"/>
  <Override PartName="/ppt/slides/slide64.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66.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59.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55.xml" ContentType="application/vnd.openxmlformats-officedocument.presentationml.slide+xml"/>
  <Override PartName="/ppt/slides/slide5.xml" ContentType="application/vnd.openxmlformats-officedocument.presentationml.slide+xml"/>
  <Override PartName="/ppt/slides/slide6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E068B5C5-BA9D-4709-9FE6-5535D12A400E}">
  <a:tblStyle styleName="Table_0" styleId="{E068B5C5-BA9D-4709-9FE6-5535D12A400E}"/>
</a:tblStyleLst>
</file>

<file path=ppt/_rels/presentation.xml.rels><?xml version="1.0" encoding="UTF-8" standalone="yes"?><Relationships xmlns="http://schemas.openxmlformats.org/package/2006/relationships"><Relationship Target="slides/slide34.xml" Type="http://schemas.openxmlformats.org/officeDocument/2006/relationships/slide" Id="rId39"/><Relationship Target="slides/slide33.xml" Type="http://schemas.openxmlformats.org/officeDocument/2006/relationships/slide" Id="rId38"/><Relationship Target="slides/slide32.xml" Type="http://schemas.openxmlformats.org/officeDocument/2006/relationships/slide" Id="rId37"/><Relationship Target="slides/slide31.xml" Type="http://schemas.openxmlformats.org/officeDocument/2006/relationships/slide" Id="rId36"/><Relationship Target="slides/slide25.xml" Type="http://schemas.openxmlformats.org/officeDocument/2006/relationships/slide" Id="rId30"/><Relationship Target="slides/slide26.xml" Type="http://schemas.openxmlformats.org/officeDocument/2006/relationships/slide" Id="rId31"/><Relationship Target="slides/slide66.xml" Type="http://schemas.openxmlformats.org/officeDocument/2006/relationships/slide" Id="rId71"/><Relationship Target="slides/slide29.xml" Type="http://schemas.openxmlformats.org/officeDocument/2006/relationships/slide" Id="rId34"/><Relationship Target="slides/slide65.xml" Type="http://schemas.openxmlformats.org/officeDocument/2006/relationships/slide" Id="rId70"/><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70.xml" Type="http://schemas.openxmlformats.org/officeDocument/2006/relationships/slide" Id="rId75"/><Relationship Target="slides/slide69.xml" Type="http://schemas.openxmlformats.org/officeDocument/2006/relationships/slide" Id="rId74"/><Relationship Target="slides/slide68.xml" Type="http://schemas.openxmlformats.org/officeDocument/2006/relationships/slide" Id="rId73"/><Relationship Target="slides/slide67.xml" Type="http://schemas.openxmlformats.org/officeDocument/2006/relationships/slide" Id="rId72"/><Relationship Target="slides/slide72.xml" Type="http://schemas.openxmlformats.org/officeDocument/2006/relationships/slide" Id="rId77"/><Relationship Target="slides/slide71.xml" Type="http://schemas.openxmlformats.org/officeDocument/2006/relationships/slide" Id="rId76"/><Relationship Target="slides/slide43.xml" Type="http://schemas.openxmlformats.org/officeDocument/2006/relationships/slide" Id="rId48"/><Relationship Target="slides/slide42.xml" Type="http://schemas.openxmlformats.org/officeDocument/2006/relationships/slide" Id="rId47"/><Relationship Target="slides/slide44.xml" Type="http://schemas.openxmlformats.org/officeDocument/2006/relationships/slide" Id="rId49"/><Relationship Target="presProps.xml" Type="http://schemas.openxmlformats.org/officeDocument/2006/relationships/presProps" Id="rId2"/><Relationship Target="theme/theme1.xml" Type="http://schemas.openxmlformats.org/officeDocument/2006/relationships/theme" Id="rId1"/><Relationship Target="slides/slide35.xml" Type="http://schemas.openxmlformats.org/officeDocument/2006/relationships/slide" Id="rId40"/><Relationship Target="slideMasters/slideMaster1.xml" Type="http://schemas.openxmlformats.org/officeDocument/2006/relationships/slideMaster" Id="rId4"/><Relationship Target="slides/slide36.xml" Type="http://schemas.openxmlformats.org/officeDocument/2006/relationships/slide" Id="rId41"/><Relationship Target="tableStyles.xml" Type="http://schemas.openxmlformats.org/officeDocument/2006/relationships/tableStyles" Id="rId3"/><Relationship Target="slides/slide37.xml" Type="http://schemas.openxmlformats.org/officeDocument/2006/relationships/slide" Id="rId42"/><Relationship Target="slides/slide38.xml" Type="http://schemas.openxmlformats.org/officeDocument/2006/relationships/slide" Id="rId43"/><Relationship Target="slides/slide39.xml" Type="http://schemas.openxmlformats.org/officeDocument/2006/relationships/slide" Id="rId44"/><Relationship Target="slides/slide40.xml" Type="http://schemas.openxmlformats.org/officeDocument/2006/relationships/slide" Id="rId45"/><Relationship Target="slides/slide41.xml" Type="http://schemas.openxmlformats.org/officeDocument/2006/relationships/slide" Id="rId46"/><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 Target="slides/slide53.xml" Type="http://schemas.openxmlformats.org/officeDocument/2006/relationships/slide" Id="rId58"/><Relationship Target="slides/slide54.xml" Type="http://schemas.openxmlformats.org/officeDocument/2006/relationships/slide" Id="rId59"/><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52.xml" Type="http://schemas.openxmlformats.org/officeDocument/2006/relationships/slide" Id="rId57"/><Relationship Target="slides/slide51.xml" Type="http://schemas.openxmlformats.org/officeDocument/2006/relationships/slide" Id="rId56"/><Relationship Target="slides/slide50.xml" Type="http://schemas.openxmlformats.org/officeDocument/2006/relationships/slide" Id="rId55"/><Relationship Target="slides/slide49.xml" Type="http://schemas.openxmlformats.org/officeDocument/2006/relationships/slide" Id="rId54"/><Relationship Target="slides/slide48.xml" Type="http://schemas.openxmlformats.org/officeDocument/2006/relationships/slide" Id="rId53"/><Relationship Target="slides/slide47.xml" Type="http://schemas.openxmlformats.org/officeDocument/2006/relationships/slide" Id="rId52"/><Relationship Target="slides/slide46.xml" Type="http://schemas.openxmlformats.org/officeDocument/2006/relationships/slide" Id="rId51"/><Relationship Target="slides/slide45.xml" Type="http://schemas.openxmlformats.org/officeDocument/2006/relationships/slide" Id="rId50"/><Relationship Target="slides/slide64.xml" Type="http://schemas.openxmlformats.org/officeDocument/2006/relationships/slide" Id="rId69"/><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slides/slide16.xml" Type="http://schemas.openxmlformats.org/officeDocument/2006/relationships/slide" Id="rId21"/><Relationship Target="slides/slide17.xml" Type="http://schemas.openxmlformats.org/officeDocument/2006/relationships/slide" Id="rId22"/><Relationship Target="slides/slide55.xml" Type="http://schemas.openxmlformats.org/officeDocument/2006/relationships/slide" Id="rId60"/><Relationship Target="slides/slide18.xml" Type="http://schemas.openxmlformats.org/officeDocument/2006/relationships/slide" Id="rId23"/><Relationship Target="slides/slide19.xml" Type="http://schemas.openxmlformats.org/officeDocument/2006/relationships/slide" Id="rId24"/><Relationship Target="slides/slide15.xml" Type="http://schemas.openxmlformats.org/officeDocument/2006/relationships/slide" Id="rId20"/><Relationship Target="slides/slide61.xml" Type="http://schemas.openxmlformats.org/officeDocument/2006/relationships/slide" Id="rId66"/><Relationship Target="slides/slide60.xml" Type="http://schemas.openxmlformats.org/officeDocument/2006/relationships/slide" Id="rId65"/><Relationship Target="slides/slide63.xml" Type="http://schemas.openxmlformats.org/officeDocument/2006/relationships/slide" Id="rId68"/><Relationship Target="slides/slide62.xml" Type="http://schemas.openxmlformats.org/officeDocument/2006/relationships/slide" Id="rId67"/><Relationship Target="slides/slide57.xml" Type="http://schemas.openxmlformats.org/officeDocument/2006/relationships/slide" Id="rId62"/><Relationship Target="slides/slide56.xml" Type="http://schemas.openxmlformats.org/officeDocument/2006/relationships/slide" Id="rId61"/><Relationship Target="slides/slide59.xml" Type="http://schemas.openxmlformats.org/officeDocument/2006/relationships/slide" Id="rId64"/><Relationship Target="slides/slide58.xml" Type="http://schemas.openxmlformats.org/officeDocument/2006/relationships/slide" Id="rId63"/></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 name="Shape 1"/>
        <p:cNvGrpSpPr/>
        <p:nvPr/>
      </p:nvGrpSpPr>
      <p:grpSpPr>
        <a:xfrm>
          <a:off y="0" x="0"/>
          <a:ext cy="0" cx="0"/>
          <a:chOff y="0" x="0"/>
          <a:chExt cy="0" cx="0"/>
        </a:xfrm>
      </p:grpSpPr>
      <p:sp>
        <p:nvSpPr>
          <p:cNvPr id="2" name="Shape 2"/>
          <p:cNvSpPr txBox="1"/>
          <p:nvPr>
            <p:ph idx="2" type="hdr"/>
          </p:nvPr>
        </p:nvSpPr>
        <p:spPr>
          <a:xfrm>
            <a:off y="0" x="0"/>
            <a:ext cy="457200" cx="2971799"/>
          </a:xfrm>
          <a:prstGeom prst="rect">
            <a:avLst/>
          </a:prstGeom>
          <a:noFill/>
          <a:ln>
            <a:noFill/>
          </a:ln>
        </p:spPr>
        <p:txBody>
          <a:bodyPr bIns="91425" rIns="91425" lIns="91425" tIns="91425" anchor="ctr" anchorCtr="0"/>
          <a:lstStyle>
            <a:lvl1pPr algn="l" rtl="0" marR="0" indent="0" marL="0">
              <a:defRPr strike="noStrike" u="none" b="0" cap="none" baseline="0" sz="1800" i="0"/>
            </a:lvl1pPr>
            <a:lvl2pPr algn="l" rtl="0" marR="0" indent="0" marL="0">
              <a:defRPr strike="noStrike" u="none" b="0" cap="none" baseline="0" sz="1800" i="0"/>
            </a:lvl2pPr>
            <a:lvl3pPr algn="l" rtl="0" marR="0" indent="0" marL="0">
              <a:defRPr strike="noStrike" u="none" b="0" cap="none" baseline="0" sz="1800" i="0"/>
            </a:lvl3pPr>
            <a:lvl4pPr algn="l" rtl="0" marR="0" indent="0" marL="0">
              <a:defRPr strike="noStrike" u="none" b="0" cap="none" baseline="0" sz="1800" i="0"/>
            </a:lvl4pPr>
            <a:lvl5pPr algn="l" rtl="0" marR="0" indent="0" marL="0">
              <a:defRPr strike="noStrike" u="none" b="0" cap="none" baseline="0" sz="1800" i="0"/>
            </a:lvl5pPr>
            <a:lvl6pPr algn="l" rtl="0" marR="0" indent="0" marL="0">
              <a:defRPr strike="noStrike" u="none" b="0" cap="none" baseline="0" sz="1800" i="0"/>
            </a:lvl6pPr>
            <a:lvl7pPr algn="l" rtl="0" marR="0" indent="0" marL="0">
              <a:defRPr strike="noStrike" u="none" b="0" cap="none" baseline="0" sz="1800" i="0"/>
            </a:lvl7pPr>
            <a:lvl8pPr algn="l" rtl="0" marR="0" indent="0" marL="0">
              <a:defRPr strike="noStrike" u="none" b="0" cap="none" baseline="0" sz="1800" i="0"/>
            </a:lvl8pPr>
            <a:lvl9pPr algn="l" rtl="0" marR="0" indent="0" marL="0">
              <a:defRPr strike="noStrike" u="none" b="0" cap="none" baseline="0" sz="1800" i="0"/>
            </a:lvl9pPr>
          </a:lstStyle>
          <a:p/>
        </p:txBody>
      </p:sp>
      <p:sp>
        <p:nvSpPr>
          <p:cNvPr id="3" name="Shape 3"/>
          <p:cNvSpPr txBox="1"/>
          <p:nvPr>
            <p:ph idx="10" type="dt"/>
          </p:nvPr>
        </p:nvSpPr>
        <p:spPr>
          <a:xfrm>
            <a:off y="0" x="3884612"/>
            <a:ext cy="457200" cx="2971799"/>
          </a:xfrm>
          <a:prstGeom prst="rect">
            <a:avLst/>
          </a:prstGeom>
          <a:noFill/>
          <a:ln>
            <a:noFill/>
          </a:ln>
        </p:spPr>
        <p:txBody>
          <a:bodyPr bIns="91425" rIns="91425" lIns="91425" tIns="91425" anchor="t" anchorCtr="0"/>
          <a:lstStyle>
            <a:lvl1pPr algn="r" rtl="0" marR="0" indent="0" marL="0">
              <a:defRPr strike="noStrike" u="none" b="0" cap="none" baseline="0" sz="1200" i="0"/>
            </a:lvl1pPr>
            <a:lvl2pPr algn="l" rtl="0" marR="0" indent="0" marL="0">
              <a:defRPr strike="noStrike" u="none" b="0" cap="none" baseline="0" sz="1800" i="0"/>
            </a:lvl2pPr>
            <a:lvl3pPr algn="l" rtl="0" marR="0" indent="0" marL="0">
              <a:defRPr strike="noStrike" u="none" b="0" cap="none" baseline="0" sz="1800" i="0"/>
            </a:lvl3pPr>
            <a:lvl4pPr algn="l" rtl="0" marR="0" indent="0" marL="0">
              <a:defRPr strike="noStrike" u="none" b="0" cap="none" baseline="0" sz="1800" i="0"/>
            </a:lvl4pPr>
            <a:lvl5pPr algn="l" rtl="0" marR="0" indent="0" marL="0">
              <a:defRPr strike="noStrike" u="none" b="0" cap="none" baseline="0" sz="1800" i="0"/>
            </a:lvl5pPr>
            <a:lvl6pPr algn="l" rtl="0" marR="0" indent="0" marL="0">
              <a:defRPr strike="noStrike" u="none" b="0" cap="none" baseline="0" sz="1800" i="0"/>
            </a:lvl6pPr>
            <a:lvl7pPr algn="l" rtl="0" marR="0" indent="0" marL="0">
              <a:defRPr strike="noStrike" u="none" b="0" cap="none" baseline="0" sz="1800" i="0"/>
            </a:lvl7pPr>
            <a:lvl8pPr algn="l" rtl="0" marR="0" indent="0" marL="0">
              <a:defRPr strike="noStrike" u="none" b="0" cap="none" baseline="0" sz="1800" i="0"/>
            </a:lvl8pPr>
            <a:lvl9pPr algn="l" rtl="0" marR="0" indent="0" marL="0">
              <a:defRPr strike="noStrike" u="none" b="0" cap="none" baseline="0" sz="1800" i="0"/>
            </a:lvl9pPr>
          </a:lstStyle>
          <a:p/>
        </p:txBody>
      </p:sp>
      <p:sp>
        <p:nvSpPr>
          <p:cNvPr id="4" name="Shape 4"/>
          <p:cNvSpPr/>
          <p:nvPr>
            <p:ph idx="3"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
        <p:nvSpPr>
          <p:cNvPr id="5" name="Shape 5"/>
          <p:cNvSpPr txBox="1"/>
          <p:nvPr>
            <p:ph idx="1" type="body"/>
          </p:nvPr>
        </p:nvSpPr>
        <p:spPr>
          <a:xfrm>
            <a:off y="4343400" x="685800"/>
            <a:ext cy="4114800" cx="5486399"/>
          </a:xfrm>
          <a:prstGeom prst="rect">
            <a:avLst/>
          </a:prstGeom>
          <a:noFill/>
          <a:ln>
            <a:noFill/>
          </a:ln>
        </p:spPr>
        <p:txBody>
          <a:bodyPr bIns="91425" rIns="91425" lIns="91425" tIns="91425" anchor="ctr" anchorCtr="0"/>
          <a:lstStyle>
            <a:lvl1pPr algn="l" rtl="0" marR="0" indent="0" marL="0">
              <a:defRPr strike="noStrike" u="none" b="0" cap="none" baseline="0" sz="1800" i="0"/>
            </a:lvl1pPr>
            <a:lvl2pPr algn="l" rtl="0" marR="0" indent="0" marL="0">
              <a:defRPr strike="noStrike" u="none" b="0" cap="none" baseline="0" sz="1800" i="0"/>
            </a:lvl2pPr>
            <a:lvl3pPr algn="l" rtl="0" marR="0" indent="0" marL="0">
              <a:defRPr strike="noStrike" u="none" b="0" cap="none" baseline="0" sz="1800" i="0"/>
            </a:lvl3pPr>
            <a:lvl4pPr algn="l" rtl="0" marR="0" indent="0" marL="0">
              <a:defRPr strike="noStrike" u="none" b="0" cap="none" baseline="0" sz="1800" i="0"/>
            </a:lvl4pPr>
            <a:lvl5pPr algn="l" rtl="0" marR="0" indent="0" marL="0">
              <a:defRPr strike="noStrike" u="none" b="0" cap="none" baseline="0" sz="1800" i="0"/>
            </a:lvl5pPr>
            <a:lvl6pPr algn="l" rtl="0" marR="0" indent="0" marL="0">
              <a:defRPr strike="noStrike" u="none" b="0" cap="none" baseline="0" sz="1800" i="0"/>
            </a:lvl6pPr>
            <a:lvl7pPr algn="l" rtl="0" marR="0" indent="0" marL="0">
              <a:defRPr strike="noStrike" u="none" b="0" cap="none" baseline="0" sz="1800" i="0"/>
            </a:lvl7pPr>
            <a:lvl8pPr algn="l" rtl="0" marR="0" indent="0" marL="0">
              <a:defRPr strike="noStrike" u="none" b="0" cap="none" baseline="0" sz="1800" i="0"/>
            </a:lvl8pPr>
            <a:lvl9pPr algn="l" rtl="0" marR="0" indent="0" marL="0">
              <a:defRPr strike="noStrike" u="none" b="0" cap="none" baseline="0" sz="1800" i="0"/>
            </a:lvl9pPr>
          </a:lstStyle>
          <a:p/>
        </p:txBody>
      </p:sp>
      <p:sp>
        <p:nvSpPr>
          <p:cNvPr id="6" name="Shape 6"/>
          <p:cNvSpPr txBox="1"/>
          <p:nvPr>
            <p:ph idx="11" type="ftr"/>
          </p:nvPr>
        </p:nvSpPr>
        <p:spPr>
          <a:xfrm>
            <a:off y="8685210" x="0"/>
            <a:ext cy="457200" cx="2971799"/>
          </a:xfrm>
          <a:prstGeom prst="rect">
            <a:avLst/>
          </a:prstGeom>
          <a:noFill/>
          <a:ln>
            <a:noFill/>
          </a:ln>
        </p:spPr>
        <p:txBody>
          <a:bodyPr bIns="91425" rIns="91425" lIns="91425" tIns="91425" anchor="ctr" anchorCtr="0"/>
          <a:lstStyle>
            <a:lvl1pPr algn="l" rtl="0" marR="0" indent="0" marL="0">
              <a:defRPr strike="noStrike" u="none" b="0" cap="none" baseline="0" sz="1800" i="0"/>
            </a:lvl1pPr>
            <a:lvl2pPr algn="l" rtl="0" marR="0" indent="0" marL="0">
              <a:defRPr strike="noStrike" u="none" b="0" cap="none" baseline="0" sz="1800" i="0"/>
            </a:lvl2pPr>
            <a:lvl3pPr algn="l" rtl="0" marR="0" indent="0" marL="0">
              <a:defRPr strike="noStrike" u="none" b="0" cap="none" baseline="0" sz="1800" i="0"/>
            </a:lvl3pPr>
            <a:lvl4pPr algn="l" rtl="0" marR="0" indent="0" marL="0">
              <a:defRPr strike="noStrike" u="none" b="0" cap="none" baseline="0" sz="1800" i="0"/>
            </a:lvl4pPr>
            <a:lvl5pPr algn="l" rtl="0" marR="0" indent="0" marL="0">
              <a:defRPr strike="noStrike" u="none" b="0" cap="none" baseline="0" sz="1800" i="0"/>
            </a:lvl5pPr>
            <a:lvl6pPr algn="l" rtl="0" marR="0" indent="0" marL="0">
              <a:defRPr strike="noStrike" u="none" b="0" cap="none" baseline="0" sz="1800" i="0"/>
            </a:lvl6pPr>
            <a:lvl7pPr algn="l" rtl="0" marR="0" indent="0" marL="0">
              <a:defRPr strike="noStrike" u="none" b="0" cap="none" baseline="0" sz="1800" i="0"/>
            </a:lvl7pPr>
            <a:lvl8pPr algn="l" rtl="0" marR="0" indent="0" marL="0">
              <a:defRPr strike="noStrike" u="none" b="0" cap="none" baseline="0" sz="1800" i="0"/>
            </a:lvl8pPr>
            <a:lvl9pPr algn="l" rtl="0" marR="0" indent="0" marL="0">
              <a:defRPr strike="noStrike" u="none" b="0" cap="none" baseline="0" sz="1800" i="0"/>
            </a:lvl9pPr>
          </a:lstStyle>
          <a:p/>
        </p:txBody>
      </p:sp>
      <p:sp>
        <p:nvSpPr>
          <p:cNvPr id="7" name="Shape 7"/>
          <p:cNvSpPr txBox="1"/>
          <p:nvPr>
            <p:ph idx="12" type="sldNum"/>
          </p:nvPr>
        </p:nvSpPr>
        <p:spPr>
          <a:xfrm>
            <a:off y="8685210" x="3884612"/>
            <a:ext cy="457200" cx="2971799"/>
          </a:xfrm>
          <a:prstGeom prst="rect">
            <a:avLst/>
          </a:prstGeom>
          <a:noFill/>
          <a:ln>
            <a:noFill/>
          </a:ln>
        </p:spPr>
        <p:txBody>
          <a:bodyPr bIns="91425" rIns="91425" lIns="91425" tIns="91425" anchor="b" anchorCtr="0"/>
          <a:lstStyle>
            <a:lvl1pPr algn="r" rtl="0" marR="0" indent="0" marL="0">
              <a:defRPr strike="noStrike" u="none" b="0" cap="none" baseline="0" sz="1200" i="0"/>
            </a:lvl1pPr>
            <a:lvl2pPr algn="l" rtl="0" marR="0" indent="0" marL="0">
              <a:defRPr strike="noStrike" u="none" b="0" cap="none" baseline="0" sz="1800" i="0"/>
            </a:lvl2pPr>
            <a:lvl3pPr algn="l" rtl="0" marR="0" indent="0" marL="0">
              <a:defRPr strike="noStrike" u="none" b="0" cap="none" baseline="0" sz="1800" i="0"/>
            </a:lvl3pPr>
            <a:lvl4pPr algn="l" rtl="0" marR="0" indent="0" marL="0">
              <a:defRPr strike="noStrike" u="none" b="0" cap="none" baseline="0" sz="1800" i="0"/>
            </a:lvl4pPr>
            <a:lvl5pPr algn="l" rtl="0" marR="0" indent="0" marL="0">
              <a:defRPr strike="noStrike" u="none" b="0" cap="none" baseline="0" sz="1800" i="0"/>
            </a:lvl5pPr>
            <a:lvl6pPr algn="l" rtl="0" marR="0" indent="0" marL="0">
              <a:defRPr strike="noStrike" u="none" b="0" cap="none" baseline="0" sz="1800" i="0"/>
            </a:lvl6pPr>
            <a:lvl7pPr algn="l" rtl="0" marR="0" indent="0" marL="0">
              <a:defRPr strike="noStrike" u="none" b="0" cap="none" baseline="0" sz="1800" i="0"/>
            </a:lvl7pPr>
            <a:lvl8pPr algn="l" rtl="0" marR="0" indent="0" marL="0">
              <a:defRPr strike="noStrike" u="none" b="0" cap="none" baseline="0" sz="1800" i="0"/>
            </a:lvl8pPr>
            <a:lvl9pPr algn="l" rtl="0" marR="0" indent="0" marL="0">
              <a:defRPr strike="noStrike" u="none" b="0" cap="none" baseline="0" sz="1800" i="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60" name="Shape 6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15" name="Shape 115"/>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1" cap="none" baseline="0" sz="1800" lang="en-US" i="0"/>
              <a:t>ERP maker strategy: Acquisition  and Integration with Reporting (SAP Business Objects, SAP Crystal Reports) and or ETL products</a:t>
            </a:r>
          </a:p>
          <a:p>
            <a:r>
              <a:t/>
            </a:r>
          </a:p>
        </p:txBody>
      </p:sp>
      <p:sp>
        <p:nvSpPr>
          <p:cNvPr id="116" name="Shape 116"/>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0" name="Shape 120"/>
        <p:cNvGrpSpPr/>
        <p:nvPr/>
      </p:nvGrpSpPr>
      <p:grpSpPr>
        <a:xfrm>
          <a:off y="0" x="0"/>
          <a:ext cy="0" cx="0"/>
          <a:chOff y="0" x="0"/>
          <a:chExt cy="0" cx="0"/>
        </a:xfrm>
      </p:grpSpPr>
      <p:sp>
        <p:nvSpPr>
          <p:cNvPr id="121" name="Shape 12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22" name="Shape 12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5" name="Shape 135"/>
        <p:cNvGrpSpPr/>
        <p:nvPr/>
      </p:nvGrpSpPr>
      <p:grpSpPr>
        <a:xfrm>
          <a:off y="0" x="0"/>
          <a:ext cy="0" cx="0"/>
          <a:chOff y="0" x="0"/>
          <a:chExt cy="0" cx="0"/>
        </a:xfrm>
      </p:grpSpPr>
      <p:sp>
        <p:nvSpPr>
          <p:cNvPr id="136" name="Shape 13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37" name="Shape 137"/>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138" name="Shape 138"/>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2" name="Shape 142"/>
        <p:cNvGrpSpPr/>
        <p:nvPr/>
      </p:nvGrpSpPr>
      <p:grpSpPr>
        <a:xfrm>
          <a:off y="0" x="0"/>
          <a:ext cy="0" cx="0"/>
          <a:chOff y="0" x="0"/>
          <a:chExt cy="0" cx="0"/>
        </a:xfrm>
      </p:grpSpPr>
      <p:sp>
        <p:nvSpPr>
          <p:cNvPr id="143" name="Shape 14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44" name="Shape 14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8" name="Shape 148"/>
        <p:cNvGrpSpPr/>
        <p:nvPr/>
      </p:nvGrpSpPr>
      <p:grpSpPr>
        <a:xfrm>
          <a:off y="0" x="0"/>
          <a:ext cy="0" cx="0"/>
          <a:chOff y="0" x="0"/>
          <a:chExt cy="0" cx="0"/>
        </a:xfrm>
      </p:grpSpPr>
      <p:sp>
        <p:nvSpPr>
          <p:cNvPr id="149" name="Shape 14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50" name="Shape 150"/>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See the first slide Job posting</a:t>
            </a:r>
          </a:p>
        </p:txBody>
      </p:sp>
      <p:sp>
        <p:nvSpPr>
          <p:cNvPr id="151" name="Shape 151"/>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5" name="Shape 155"/>
        <p:cNvGrpSpPr/>
        <p:nvPr/>
      </p:nvGrpSpPr>
      <p:grpSpPr>
        <a:xfrm>
          <a:off y="0" x="0"/>
          <a:ext cy="0" cx="0"/>
          <a:chOff y="0" x="0"/>
          <a:chExt cy="0" cx="0"/>
        </a:xfrm>
      </p:grpSpPr>
      <p:sp>
        <p:nvSpPr>
          <p:cNvPr id="156" name="Shape 15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57" name="Shape 157"/>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See Job Posting on slide #1</a:t>
            </a:r>
          </a:p>
        </p:txBody>
      </p:sp>
      <p:sp>
        <p:nvSpPr>
          <p:cNvPr id="158" name="Shape 158"/>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64" name="Shape 16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9" name="Shape 169"/>
        <p:cNvGrpSpPr/>
        <p:nvPr/>
      </p:nvGrpSpPr>
      <p:grpSpPr>
        <a:xfrm>
          <a:off y="0" x="0"/>
          <a:ext cy="0" cx="0"/>
          <a:chOff y="0" x="0"/>
          <a:chExt cy="0" cx="0"/>
        </a:xfrm>
      </p:grpSpPr>
      <p:sp>
        <p:nvSpPr>
          <p:cNvPr id="170" name="Shape 17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71" name="Shape 17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4" name="Shape 174"/>
        <p:cNvGrpSpPr/>
        <p:nvPr/>
      </p:nvGrpSpPr>
      <p:grpSpPr>
        <a:xfrm>
          <a:off y="0" x="0"/>
          <a:ext cy="0" cx="0"/>
          <a:chOff y="0" x="0"/>
          <a:chExt cy="0" cx="0"/>
        </a:xfrm>
      </p:grpSpPr>
      <p:sp>
        <p:nvSpPr>
          <p:cNvPr id="175" name="Shape 17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76" name="Shape 176"/>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177" name="Shape 177"/>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1" name="Shape 181"/>
        <p:cNvGrpSpPr/>
        <p:nvPr/>
      </p:nvGrpSpPr>
      <p:grpSpPr>
        <a:xfrm>
          <a:off y="0" x="0"/>
          <a:ext cy="0" cx="0"/>
          <a:chOff y="0" x="0"/>
          <a:chExt cy="0" cx="0"/>
        </a:xfrm>
      </p:grpSpPr>
      <p:sp>
        <p:nvSpPr>
          <p:cNvPr id="182" name="Shape 18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183" name="Shape 183"/>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184" name="Shape 184"/>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65" name="Shape 6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7" name="Shape 187"/>
        <p:cNvGrpSpPr/>
        <p:nvPr/>
      </p:nvGrpSpPr>
      <p:grpSpPr>
        <a:xfrm>
          <a:off y="0" x="0"/>
          <a:ext cy="0" cx="0"/>
          <a:chOff y="0" x="0"/>
          <a:chExt cy="0" cx="0"/>
        </a:xfrm>
      </p:grpSpPr>
      <p:sp>
        <p:nvSpPr>
          <p:cNvPr id="188" name="Shape 18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89" name="Shape 18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4" name="Shape 194"/>
        <p:cNvGrpSpPr/>
        <p:nvPr/>
      </p:nvGrpSpPr>
      <p:grpSpPr>
        <a:xfrm>
          <a:off y="0" x="0"/>
          <a:ext cy="0" cx="0"/>
          <a:chOff y="0" x="0"/>
          <a:chExt cy="0" cx="0"/>
        </a:xfrm>
      </p:grpSpPr>
      <p:sp>
        <p:nvSpPr>
          <p:cNvPr id="195" name="Shape 195"/>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96" name="Shape 19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0" name="Shape 200"/>
        <p:cNvGrpSpPr/>
        <p:nvPr/>
      </p:nvGrpSpPr>
      <p:grpSpPr>
        <a:xfrm>
          <a:off y="0" x="0"/>
          <a:ext cy="0" cx="0"/>
          <a:chOff y="0" x="0"/>
          <a:chExt cy="0" cx="0"/>
        </a:xfrm>
      </p:grpSpPr>
      <p:sp>
        <p:nvSpPr>
          <p:cNvPr id="201" name="Shape 20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202" name="Shape 20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1" name="Shape 211"/>
        <p:cNvGrpSpPr/>
        <p:nvPr/>
      </p:nvGrpSpPr>
      <p:grpSpPr>
        <a:xfrm>
          <a:off y="0" x="0"/>
          <a:ext cy="0" cx="0"/>
          <a:chOff y="0" x="0"/>
          <a:chExt cy="0" cx="0"/>
        </a:xfrm>
      </p:grpSpPr>
      <p:sp>
        <p:nvSpPr>
          <p:cNvPr id="212" name="Shape 21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13" name="Shape 21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7" name="Shape 217"/>
        <p:cNvGrpSpPr/>
        <p:nvPr/>
      </p:nvGrpSpPr>
      <p:grpSpPr>
        <a:xfrm>
          <a:off y="0" x="0"/>
          <a:ext cy="0" cx="0"/>
          <a:chOff y="0" x="0"/>
          <a:chExt cy="0" cx="0"/>
        </a:xfrm>
      </p:grpSpPr>
      <p:sp>
        <p:nvSpPr>
          <p:cNvPr id="218" name="Shape 21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19" name="Shape 21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7" name="Shape 257"/>
        <p:cNvGrpSpPr/>
        <p:nvPr/>
      </p:nvGrpSpPr>
      <p:grpSpPr>
        <a:xfrm>
          <a:off y="0" x="0"/>
          <a:ext cy="0" cx="0"/>
          <a:chOff y="0" x="0"/>
          <a:chExt cy="0" cx="0"/>
        </a:xfrm>
      </p:grpSpPr>
      <p:sp>
        <p:nvSpPr>
          <p:cNvPr id="258" name="Shape 25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59" name="Shape 25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3" name="Shape 263"/>
        <p:cNvGrpSpPr/>
        <p:nvPr/>
      </p:nvGrpSpPr>
      <p:grpSpPr>
        <a:xfrm>
          <a:off y="0" x="0"/>
          <a:ext cy="0" cx="0"/>
          <a:chOff y="0" x="0"/>
          <a:chExt cy="0" cx="0"/>
        </a:xfrm>
      </p:grpSpPr>
      <p:sp>
        <p:nvSpPr>
          <p:cNvPr id="264" name="Shape 26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65" name="Shape 26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9" name="Shape 269"/>
        <p:cNvGrpSpPr/>
        <p:nvPr/>
      </p:nvGrpSpPr>
      <p:grpSpPr>
        <a:xfrm>
          <a:off y="0" x="0"/>
          <a:ext cy="0" cx="0"/>
          <a:chOff y="0" x="0"/>
          <a:chExt cy="0" cx="0"/>
        </a:xfrm>
      </p:grpSpPr>
      <p:sp>
        <p:nvSpPr>
          <p:cNvPr id="270" name="Shape 27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71" name="Shape 27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74" name="Shape 274"/>
        <p:cNvGrpSpPr/>
        <p:nvPr/>
      </p:nvGrpSpPr>
      <p:grpSpPr>
        <a:xfrm>
          <a:off y="0" x="0"/>
          <a:ext cy="0" cx="0"/>
          <a:chOff y="0" x="0"/>
          <a:chExt cy="0" cx="0"/>
        </a:xfrm>
      </p:grpSpPr>
      <p:sp>
        <p:nvSpPr>
          <p:cNvPr id="275" name="Shape 27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276" name="Shape 276"/>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What is Data Modeling? </a:t>
            </a:r>
          </a:p>
        </p:txBody>
      </p:sp>
      <p:sp>
        <p:nvSpPr>
          <p:cNvPr id="277" name="Shape 277"/>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81" name="Shape 281"/>
        <p:cNvGrpSpPr/>
        <p:nvPr/>
      </p:nvGrpSpPr>
      <p:grpSpPr>
        <a:xfrm>
          <a:off y="0" x="0"/>
          <a:ext cy="0" cx="0"/>
          <a:chOff y="0" x="0"/>
          <a:chExt cy="0" cx="0"/>
        </a:xfrm>
      </p:grpSpPr>
      <p:sp>
        <p:nvSpPr>
          <p:cNvPr id="282" name="Shape 28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83" name="Shape 28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 name="Shape 69"/>
        <p:cNvGrpSpPr/>
        <p:nvPr/>
      </p:nvGrpSpPr>
      <p:grpSpPr>
        <a:xfrm>
          <a:off y="0" x="0"/>
          <a:ext cy="0" cx="0"/>
          <a:chOff y="0" x="0"/>
          <a:chExt cy="0" cx="0"/>
        </a:xfrm>
      </p:grpSpPr>
      <p:sp>
        <p:nvSpPr>
          <p:cNvPr id="70" name="Shape 7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71" name="Shape 7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87" name="Shape 287"/>
        <p:cNvGrpSpPr/>
        <p:nvPr/>
      </p:nvGrpSpPr>
      <p:grpSpPr>
        <a:xfrm>
          <a:off y="0" x="0"/>
          <a:ext cy="0" cx="0"/>
          <a:chOff y="0" x="0"/>
          <a:chExt cy="0" cx="0"/>
        </a:xfrm>
      </p:grpSpPr>
      <p:sp>
        <p:nvSpPr>
          <p:cNvPr id="288" name="Shape 28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89" name="Shape 28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93" name="Shape 293"/>
        <p:cNvGrpSpPr/>
        <p:nvPr/>
      </p:nvGrpSpPr>
      <p:grpSpPr>
        <a:xfrm>
          <a:off y="0" x="0"/>
          <a:ext cy="0" cx="0"/>
          <a:chOff y="0" x="0"/>
          <a:chExt cy="0" cx="0"/>
        </a:xfrm>
      </p:grpSpPr>
      <p:sp>
        <p:nvSpPr>
          <p:cNvPr id="294" name="Shape 29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295" name="Shape 29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99" name="Shape 299"/>
        <p:cNvGrpSpPr/>
        <p:nvPr/>
      </p:nvGrpSpPr>
      <p:grpSpPr>
        <a:xfrm>
          <a:off y="0" x="0"/>
          <a:ext cy="0" cx="0"/>
          <a:chOff y="0" x="0"/>
          <a:chExt cy="0" cx="0"/>
        </a:xfrm>
      </p:grpSpPr>
      <p:sp>
        <p:nvSpPr>
          <p:cNvPr id="300" name="Shape 30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01" name="Shape 30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5" name="Shape 305"/>
        <p:cNvGrpSpPr/>
        <p:nvPr/>
      </p:nvGrpSpPr>
      <p:grpSpPr>
        <a:xfrm>
          <a:off y="0" x="0"/>
          <a:ext cy="0" cx="0"/>
          <a:chOff y="0" x="0"/>
          <a:chExt cy="0" cx="0"/>
        </a:xfrm>
      </p:grpSpPr>
      <p:sp>
        <p:nvSpPr>
          <p:cNvPr id="306" name="Shape 306"/>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07" name="Shape 30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11" name="Shape 311"/>
        <p:cNvGrpSpPr/>
        <p:nvPr/>
      </p:nvGrpSpPr>
      <p:grpSpPr>
        <a:xfrm>
          <a:off y="0" x="0"/>
          <a:ext cy="0" cx="0"/>
          <a:chOff y="0" x="0"/>
          <a:chExt cy="0" cx="0"/>
        </a:xfrm>
      </p:grpSpPr>
      <p:sp>
        <p:nvSpPr>
          <p:cNvPr id="312" name="Shape 31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13" name="Shape 31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17" name="Shape 317"/>
        <p:cNvGrpSpPr/>
        <p:nvPr/>
      </p:nvGrpSpPr>
      <p:grpSpPr>
        <a:xfrm>
          <a:off y="0" x="0"/>
          <a:ext cy="0" cx="0"/>
          <a:chOff y="0" x="0"/>
          <a:chExt cy="0" cx="0"/>
        </a:xfrm>
      </p:grpSpPr>
      <p:sp>
        <p:nvSpPr>
          <p:cNvPr id="318" name="Shape 31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319" name="Shape 319"/>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See slide 37</a:t>
            </a:r>
          </a:p>
        </p:txBody>
      </p:sp>
      <p:sp>
        <p:nvSpPr>
          <p:cNvPr id="320" name="Shape 320"/>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4" name="Shape 324"/>
        <p:cNvGrpSpPr/>
        <p:nvPr/>
      </p:nvGrpSpPr>
      <p:grpSpPr>
        <a:xfrm>
          <a:off y="0" x="0"/>
          <a:ext cy="0" cx="0"/>
          <a:chOff y="0" x="0"/>
          <a:chExt cy="0" cx="0"/>
        </a:xfrm>
      </p:grpSpPr>
      <p:sp>
        <p:nvSpPr>
          <p:cNvPr id="325" name="Shape 325"/>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26" name="Shape 32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0" name="Shape 330"/>
        <p:cNvGrpSpPr/>
        <p:nvPr/>
      </p:nvGrpSpPr>
      <p:grpSpPr>
        <a:xfrm>
          <a:off y="0" x="0"/>
          <a:ext cy="0" cx="0"/>
          <a:chOff y="0" x="0"/>
          <a:chExt cy="0" cx="0"/>
        </a:xfrm>
      </p:grpSpPr>
      <p:sp>
        <p:nvSpPr>
          <p:cNvPr id="331" name="Shape 33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32" name="Shape 33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6" name="Shape 336"/>
        <p:cNvGrpSpPr/>
        <p:nvPr/>
      </p:nvGrpSpPr>
      <p:grpSpPr>
        <a:xfrm>
          <a:off y="0" x="0"/>
          <a:ext cy="0" cx="0"/>
          <a:chOff y="0" x="0"/>
          <a:chExt cy="0" cx="0"/>
        </a:xfrm>
      </p:grpSpPr>
      <p:sp>
        <p:nvSpPr>
          <p:cNvPr id="337" name="Shape 337"/>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38" name="Shape 33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41" name="Shape 341"/>
        <p:cNvGrpSpPr/>
        <p:nvPr/>
      </p:nvGrpSpPr>
      <p:grpSpPr>
        <a:xfrm>
          <a:off y="0" x="0"/>
          <a:ext cy="0" cx="0"/>
          <a:chOff y="0" x="0"/>
          <a:chExt cy="0" cx="0"/>
        </a:xfrm>
      </p:grpSpPr>
      <p:sp>
        <p:nvSpPr>
          <p:cNvPr id="342" name="Shape 34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43" name="Shape 34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5" name="Shape 75"/>
        <p:cNvGrpSpPr/>
        <p:nvPr/>
      </p:nvGrpSpPr>
      <p:grpSpPr>
        <a:xfrm>
          <a:off y="0" x="0"/>
          <a:ext cy="0" cx="0"/>
          <a:chOff y="0" x="0"/>
          <a:chExt cy="0" cx="0"/>
        </a:xfrm>
      </p:grpSpPr>
      <p:sp>
        <p:nvSpPr>
          <p:cNvPr id="76" name="Shape 7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77" name="Shape 77"/>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4 h or longer ?</a:t>
            </a:r>
          </a:p>
        </p:txBody>
      </p:sp>
      <p:sp>
        <p:nvSpPr>
          <p:cNvPr id="78" name="Shape 78"/>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47" name="Shape 347"/>
        <p:cNvGrpSpPr/>
        <p:nvPr/>
      </p:nvGrpSpPr>
      <p:grpSpPr>
        <a:xfrm>
          <a:off y="0" x="0"/>
          <a:ext cy="0" cx="0"/>
          <a:chOff y="0" x="0"/>
          <a:chExt cy="0" cx="0"/>
        </a:xfrm>
      </p:grpSpPr>
      <p:sp>
        <p:nvSpPr>
          <p:cNvPr id="348" name="Shape 34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49" name="Shape 34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52" name="Shape 352"/>
        <p:cNvGrpSpPr/>
        <p:nvPr/>
      </p:nvGrpSpPr>
      <p:grpSpPr>
        <a:xfrm>
          <a:off y="0" x="0"/>
          <a:ext cy="0" cx="0"/>
          <a:chOff y="0" x="0"/>
          <a:chExt cy="0" cx="0"/>
        </a:xfrm>
      </p:grpSpPr>
      <p:sp>
        <p:nvSpPr>
          <p:cNvPr id="353" name="Shape 35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54" name="Shape 35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58" name="Shape 358"/>
        <p:cNvGrpSpPr/>
        <p:nvPr/>
      </p:nvGrpSpPr>
      <p:grpSpPr>
        <a:xfrm>
          <a:off y="0" x="0"/>
          <a:ext cy="0" cx="0"/>
          <a:chOff y="0" x="0"/>
          <a:chExt cy="0" cx="0"/>
        </a:xfrm>
      </p:grpSpPr>
      <p:sp>
        <p:nvSpPr>
          <p:cNvPr id="359" name="Shape 359"/>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60" name="Shape 36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3" name="Shape 363"/>
        <p:cNvGrpSpPr/>
        <p:nvPr/>
      </p:nvGrpSpPr>
      <p:grpSpPr>
        <a:xfrm>
          <a:off y="0" x="0"/>
          <a:ext cy="0" cx="0"/>
          <a:chOff y="0" x="0"/>
          <a:chExt cy="0" cx="0"/>
        </a:xfrm>
      </p:grpSpPr>
      <p:sp>
        <p:nvSpPr>
          <p:cNvPr id="364" name="Shape 36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65" name="Shape 36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9" name="Shape 369"/>
        <p:cNvGrpSpPr/>
        <p:nvPr/>
      </p:nvGrpSpPr>
      <p:grpSpPr>
        <a:xfrm>
          <a:off y="0" x="0"/>
          <a:ext cy="0" cx="0"/>
          <a:chOff y="0" x="0"/>
          <a:chExt cy="0" cx="0"/>
        </a:xfrm>
      </p:grpSpPr>
      <p:sp>
        <p:nvSpPr>
          <p:cNvPr id="370" name="Shape 37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71" name="Shape 37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4" name="Shape 374"/>
        <p:cNvGrpSpPr/>
        <p:nvPr/>
      </p:nvGrpSpPr>
      <p:grpSpPr>
        <a:xfrm>
          <a:off y="0" x="0"/>
          <a:ext cy="0" cx="0"/>
          <a:chOff y="0" x="0"/>
          <a:chExt cy="0" cx="0"/>
        </a:xfrm>
      </p:grpSpPr>
      <p:sp>
        <p:nvSpPr>
          <p:cNvPr id="375" name="Shape 375"/>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76" name="Shape 37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0" name="Shape 380"/>
        <p:cNvGrpSpPr/>
        <p:nvPr/>
      </p:nvGrpSpPr>
      <p:grpSpPr>
        <a:xfrm>
          <a:off y="0" x="0"/>
          <a:ext cy="0" cx="0"/>
          <a:chOff y="0" x="0"/>
          <a:chExt cy="0" cx="0"/>
        </a:xfrm>
      </p:grpSpPr>
      <p:sp>
        <p:nvSpPr>
          <p:cNvPr id="381" name="Shape 38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82" name="Shape 38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5" name="Shape 385"/>
        <p:cNvGrpSpPr/>
        <p:nvPr/>
      </p:nvGrpSpPr>
      <p:grpSpPr>
        <a:xfrm>
          <a:off y="0" x="0"/>
          <a:ext cy="0" cx="0"/>
          <a:chOff y="0" x="0"/>
          <a:chExt cy="0" cx="0"/>
        </a:xfrm>
      </p:grpSpPr>
      <p:sp>
        <p:nvSpPr>
          <p:cNvPr id="386" name="Shape 386"/>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87" name="Shape 38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0" name="Shape 390"/>
        <p:cNvGrpSpPr/>
        <p:nvPr/>
      </p:nvGrpSpPr>
      <p:grpSpPr>
        <a:xfrm>
          <a:off y="0" x="0"/>
          <a:ext cy="0" cx="0"/>
          <a:chOff y="0" x="0"/>
          <a:chExt cy="0" cx="0"/>
        </a:xfrm>
      </p:grpSpPr>
      <p:sp>
        <p:nvSpPr>
          <p:cNvPr id="391" name="Shape 39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392" name="Shape 39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6" name="Shape 396"/>
        <p:cNvGrpSpPr/>
        <p:nvPr/>
      </p:nvGrpSpPr>
      <p:grpSpPr>
        <a:xfrm>
          <a:off y="0" x="0"/>
          <a:ext cy="0" cx="0"/>
          <a:chOff y="0" x="0"/>
          <a:chExt cy="0" cx="0"/>
        </a:xfrm>
      </p:grpSpPr>
      <p:sp>
        <p:nvSpPr>
          <p:cNvPr id="397" name="Shape 39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398" name="Shape 398"/>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Discussion </a:t>
            </a:r>
          </a:p>
        </p:txBody>
      </p:sp>
      <p:sp>
        <p:nvSpPr>
          <p:cNvPr id="399" name="Shape 399"/>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1" name="Shape 81"/>
        <p:cNvGrpSpPr/>
        <p:nvPr/>
      </p:nvGrpSpPr>
      <p:grpSpPr>
        <a:xfrm>
          <a:off y="0" x="0"/>
          <a:ext cy="0" cx="0"/>
          <a:chOff y="0" x="0"/>
          <a:chExt cy="0" cx="0"/>
        </a:xfrm>
      </p:grpSpPr>
      <p:sp>
        <p:nvSpPr>
          <p:cNvPr id="82" name="Shape 8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83" name="Shape 83"/>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What is your definition of BI? Hint: Simplistic one </a:t>
            </a:r>
          </a:p>
          <a:p>
            <a:r>
              <a:t/>
            </a:r>
          </a:p>
        </p:txBody>
      </p:sp>
      <p:sp>
        <p:nvSpPr>
          <p:cNvPr id="84" name="Shape 84"/>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02" name="Shape 402"/>
        <p:cNvGrpSpPr/>
        <p:nvPr/>
      </p:nvGrpSpPr>
      <p:grpSpPr>
        <a:xfrm>
          <a:off y="0" x="0"/>
          <a:ext cy="0" cx="0"/>
          <a:chOff y="0" x="0"/>
          <a:chExt cy="0" cx="0"/>
        </a:xfrm>
      </p:grpSpPr>
      <p:sp>
        <p:nvSpPr>
          <p:cNvPr id="403" name="Shape 40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04" name="Shape 40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08" name="Shape 408"/>
        <p:cNvGrpSpPr/>
        <p:nvPr/>
      </p:nvGrpSpPr>
      <p:grpSpPr>
        <a:xfrm>
          <a:off y="0" x="0"/>
          <a:ext cy="0" cx="0"/>
          <a:chOff y="0" x="0"/>
          <a:chExt cy="0" cx="0"/>
        </a:xfrm>
      </p:grpSpPr>
      <p:sp>
        <p:nvSpPr>
          <p:cNvPr id="409" name="Shape 409"/>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10" name="Shape 41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3" name="Shape 413"/>
        <p:cNvGrpSpPr/>
        <p:nvPr/>
      </p:nvGrpSpPr>
      <p:grpSpPr>
        <a:xfrm>
          <a:off y="0" x="0"/>
          <a:ext cy="0" cx="0"/>
          <a:chOff y="0" x="0"/>
          <a:chExt cy="0" cx="0"/>
        </a:xfrm>
      </p:grpSpPr>
      <p:sp>
        <p:nvSpPr>
          <p:cNvPr id="414" name="Shape 41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15" name="Shape 41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9" name="Shape 419"/>
        <p:cNvGrpSpPr/>
        <p:nvPr/>
      </p:nvGrpSpPr>
      <p:grpSpPr>
        <a:xfrm>
          <a:off y="0" x="0"/>
          <a:ext cy="0" cx="0"/>
          <a:chOff y="0" x="0"/>
          <a:chExt cy="0" cx="0"/>
        </a:xfrm>
      </p:grpSpPr>
      <p:sp>
        <p:nvSpPr>
          <p:cNvPr id="420" name="Shape 420"/>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21" name="Shape 42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5" name="Shape 425"/>
        <p:cNvGrpSpPr/>
        <p:nvPr/>
      </p:nvGrpSpPr>
      <p:grpSpPr>
        <a:xfrm>
          <a:off y="0" x="0"/>
          <a:ext cy="0" cx="0"/>
          <a:chOff y="0" x="0"/>
          <a:chExt cy="0" cx="0"/>
        </a:xfrm>
      </p:grpSpPr>
      <p:sp>
        <p:nvSpPr>
          <p:cNvPr id="426" name="Shape 426"/>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27" name="Shape 42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1" name="Shape 431"/>
        <p:cNvGrpSpPr/>
        <p:nvPr/>
      </p:nvGrpSpPr>
      <p:grpSpPr>
        <a:xfrm>
          <a:off y="0" x="0"/>
          <a:ext cy="0" cx="0"/>
          <a:chOff y="0" x="0"/>
          <a:chExt cy="0" cx="0"/>
        </a:xfrm>
      </p:grpSpPr>
      <p:sp>
        <p:nvSpPr>
          <p:cNvPr id="432" name="Shape 43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33" name="Shape 43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7" name="Shape 437"/>
        <p:cNvGrpSpPr/>
        <p:nvPr/>
      </p:nvGrpSpPr>
      <p:grpSpPr>
        <a:xfrm>
          <a:off y="0" x="0"/>
          <a:ext cy="0" cx="0"/>
          <a:chOff y="0" x="0"/>
          <a:chExt cy="0" cx="0"/>
        </a:xfrm>
      </p:grpSpPr>
      <p:sp>
        <p:nvSpPr>
          <p:cNvPr id="438" name="Shape 43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439" name="Shape 439"/>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Q: What is Factual data attribute (s) of the Student Fact table? </a:t>
            </a:r>
          </a:p>
          <a:p>
            <a:r>
              <a:t/>
            </a:r>
          </a:p>
        </p:txBody>
      </p:sp>
      <p:sp>
        <p:nvSpPr>
          <p:cNvPr id="440" name="Shape 440"/>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4" name="Shape 444"/>
        <p:cNvGrpSpPr/>
        <p:nvPr/>
      </p:nvGrpSpPr>
      <p:grpSpPr>
        <a:xfrm>
          <a:off y="0" x="0"/>
          <a:ext cy="0" cx="0"/>
          <a:chOff y="0" x="0"/>
          <a:chExt cy="0" cx="0"/>
        </a:xfrm>
      </p:grpSpPr>
      <p:sp>
        <p:nvSpPr>
          <p:cNvPr id="445" name="Shape 44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446" name="Shape 446"/>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a:pPr algn="l" rtl="0" lvl="0" marR="0" indent="0" marL="0">
              <a:spcBef>
                <a:spcPts val="0"/>
              </a:spcBef>
              <a:buSzPct val="25000"/>
              <a:buFont typeface="Arial"/>
              <a:buNone/>
            </a:pPr>
            <a:r>
              <a:rPr strike="noStrike" u="none" b="0" cap="none" baseline="0" sz="1800" lang="en-US" i="0"/>
              <a:t>Q: What is Factual data attribute (s) of the Student Payment Fact table? </a:t>
            </a:r>
          </a:p>
          <a:p>
            <a:r>
              <a:t/>
            </a:r>
          </a:p>
          <a:p>
            <a:r>
              <a:t/>
            </a:r>
          </a:p>
        </p:txBody>
      </p:sp>
      <p:sp>
        <p:nvSpPr>
          <p:cNvPr id="447" name="Shape 447"/>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1" name="Shape 451"/>
        <p:cNvGrpSpPr/>
        <p:nvPr/>
      </p:nvGrpSpPr>
      <p:grpSpPr>
        <a:xfrm>
          <a:off y="0" x="0"/>
          <a:ext cy="0" cx="0"/>
          <a:chOff y="0" x="0"/>
          <a:chExt cy="0" cx="0"/>
        </a:xfrm>
      </p:grpSpPr>
      <p:sp>
        <p:nvSpPr>
          <p:cNvPr id="452" name="Shape 452"/>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53" name="Shape 453"/>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7" name="Shape 457"/>
        <p:cNvGrpSpPr/>
        <p:nvPr/>
      </p:nvGrpSpPr>
      <p:grpSpPr>
        <a:xfrm>
          <a:off y="0" x="0"/>
          <a:ext cy="0" cx="0"/>
          <a:chOff y="0" x="0"/>
          <a:chExt cy="0" cx="0"/>
        </a:xfrm>
      </p:grpSpPr>
      <p:sp>
        <p:nvSpPr>
          <p:cNvPr id="458" name="Shape 45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459" name="Shape 459"/>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460" name="Shape 460"/>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9" name="Shape 89"/>
        <p:cNvGrpSpPr/>
        <p:nvPr/>
      </p:nvGrpSpPr>
      <p:grpSpPr>
        <a:xfrm>
          <a:off y="0" x="0"/>
          <a:ext cy="0" cx="0"/>
          <a:chOff y="0" x="0"/>
          <a:chExt cy="0" cx="0"/>
        </a:xfrm>
      </p:grpSpPr>
      <p:sp>
        <p:nvSpPr>
          <p:cNvPr id="90" name="Shape 9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91" name="Shape 91"/>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92" name="Shape 92"/>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4" name="Shape 464"/>
        <p:cNvGrpSpPr/>
        <p:nvPr/>
      </p:nvGrpSpPr>
      <p:grpSpPr>
        <a:xfrm>
          <a:off y="0" x="0"/>
          <a:ext cy="0" cx="0"/>
          <a:chOff y="0" x="0"/>
          <a:chExt cy="0" cx="0"/>
        </a:xfrm>
      </p:grpSpPr>
      <p:sp>
        <p:nvSpPr>
          <p:cNvPr id="465" name="Shape 46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466" name="Shape 466"/>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467" name="Shape 467"/>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1" name="Shape 471"/>
        <p:cNvGrpSpPr/>
        <p:nvPr/>
      </p:nvGrpSpPr>
      <p:grpSpPr>
        <a:xfrm>
          <a:off y="0" x="0"/>
          <a:ext cy="0" cx="0"/>
          <a:chOff y="0" x="0"/>
          <a:chExt cy="0" cx="0"/>
        </a:xfrm>
      </p:grpSpPr>
      <p:sp>
        <p:nvSpPr>
          <p:cNvPr id="472" name="Shape 47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473" name="Shape 473"/>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474" name="Shape 474"/>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7" name="Shape 477"/>
        <p:cNvGrpSpPr/>
        <p:nvPr/>
      </p:nvGrpSpPr>
      <p:grpSpPr>
        <a:xfrm>
          <a:off y="0" x="0"/>
          <a:ext cy="0" cx="0"/>
          <a:chOff y="0" x="0"/>
          <a:chExt cy="0" cx="0"/>
        </a:xfrm>
      </p:grpSpPr>
      <p:sp>
        <p:nvSpPr>
          <p:cNvPr id="478" name="Shape 47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79" name="Shape 47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3" name="Shape 483"/>
        <p:cNvGrpSpPr/>
        <p:nvPr/>
      </p:nvGrpSpPr>
      <p:grpSpPr>
        <a:xfrm>
          <a:off y="0" x="0"/>
          <a:ext cy="0" cx="0"/>
          <a:chOff y="0" x="0"/>
          <a:chExt cy="0" cx="0"/>
        </a:xfrm>
      </p:grpSpPr>
      <p:sp>
        <p:nvSpPr>
          <p:cNvPr id="484" name="Shape 484"/>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485" name="Shape 48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0" name="Shape 500"/>
        <p:cNvGrpSpPr/>
        <p:nvPr/>
      </p:nvGrpSpPr>
      <p:grpSpPr>
        <a:xfrm>
          <a:off y="0" x="0"/>
          <a:ext cy="0" cx="0"/>
          <a:chOff y="0" x="0"/>
          <a:chExt cy="0" cx="0"/>
        </a:xfrm>
      </p:grpSpPr>
      <p:sp>
        <p:nvSpPr>
          <p:cNvPr id="501" name="Shape 50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02" name="Shape 50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6" name="Shape 506"/>
        <p:cNvGrpSpPr/>
        <p:nvPr/>
      </p:nvGrpSpPr>
      <p:grpSpPr>
        <a:xfrm>
          <a:off y="0" x="0"/>
          <a:ext cy="0" cx="0"/>
          <a:chOff y="0" x="0"/>
          <a:chExt cy="0" cx="0"/>
        </a:xfrm>
      </p:grpSpPr>
      <p:sp>
        <p:nvSpPr>
          <p:cNvPr id="507" name="Shape 507"/>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08" name="Shape 50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2" name="Shape 512"/>
        <p:cNvGrpSpPr/>
        <p:nvPr/>
      </p:nvGrpSpPr>
      <p:grpSpPr>
        <a:xfrm>
          <a:off y="0" x="0"/>
          <a:ext cy="0" cx="0"/>
          <a:chOff y="0" x="0"/>
          <a:chExt cy="0" cx="0"/>
        </a:xfrm>
      </p:grpSpPr>
      <p:sp>
        <p:nvSpPr>
          <p:cNvPr id="513" name="Shape 51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14" name="Shape 51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8" name="Shape 518"/>
        <p:cNvGrpSpPr/>
        <p:nvPr/>
      </p:nvGrpSpPr>
      <p:grpSpPr>
        <a:xfrm>
          <a:off y="0" x="0"/>
          <a:ext cy="0" cx="0"/>
          <a:chOff y="0" x="0"/>
          <a:chExt cy="0" cx="0"/>
        </a:xfrm>
      </p:grpSpPr>
      <p:sp>
        <p:nvSpPr>
          <p:cNvPr id="519" name="Shape 519"/>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20" name="Shape 52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4" name="Shape 524"/>
        <p:cNvGrpSpPr/>
        <p:nvPr/>
      </p:nvGrpSpPr>
      <p:grpSpPr>
        <a:xfrm>
          <a:off y="0" x="0"/>
          <a:ext cy="0" cx="0"/>
          <a:chOff y="0" x="0"/>
          <a:chExt cy="0" cx="0"/>
        </a:xfrm>
      </p:grpSpPr>
      <p:sp>
        <p:nvSpPr>
          <p:cNvPr id="525" name="Shape 525"/>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26" name="Shape 52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0" name="Shape 530"/>
        <p:cNvGrpSpPr/>
        <p:nvPr/>
      </p:nvGrpSpPr>
      <p:grpSpPr>
        <a:xfrm>
          <a:off y="0" x="0"/>
          <a:ext cy="0" cx="0"/>
          <a:chOff y="0" x="0"/>
          <a:chExt cy="0" cx="0"/>
        </a:xfrm>
      </p:grpSpPr>
      <p:sp>
        <p:nvSpPr>
          <p:cNvPr id="531" name="Shape 53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532" name="Shape 532"/>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533" name="Shape 533"/>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6" name="Shape 96"/>
        <p:cNvGrpSpPr/>
        <p:nvPr/>
      </p:nvGrpSpPr>
      <p:grpSpPr>
        <a:xfrm>
          <a:off y="0" x="0"/>
          <a:ext cy="0" cx="0"/>
          <a:chOff y="0" x="0"/>
          <a:chExt cy="0" cx="0"/>
        </a:xfrm>
      </p:grpSpPr>
      <p:sp>
        <p:nvSpPr>
          <p:cNvPr id="97" name="Shape 97"/>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98" name="Shape 9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7" name="Shape 537"/>
        <p:cNvGrpSpPr/>
        <p:nvPr/>
      </p:nvGrpSpPr>
      <p:grpSpPr>
        <a:xfrm>
          <a:off y="0" x="0"/>
          <a:ext cy="0" cx="0"/>
          <a:chOff y="0" x="0"/>
          <a:chExt cy="0" cx="0"/>
        </a:xfrm>
      </p:grpSpPr>
      <p:sp>
        <p:nvSpPr>
          <p:cNvPr id="538" name="Shape 53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39" name="Shape 53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43" name="Shape 543"/>
        <p:cNvGrpSpPr/>
        <p:nvPr/>
      </p:nvGrpSpPr>
      <p:grpSpPr>
        <a:xfrm>
          <a:off y="0" x="0"/>
          <a:ext cy="0" cx="0"/>
          <a:chOff y="0" x="0"/>
          <a:chExt cy="0" cx="0"/>
        </a:xfrm>
      </p:grpSpPr>
      <p:sp>
        <p:nvSpPr>
          <p:cNvPr id="544" name="Shape 54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rnd">
            <a:solidFill>
              <a:srgbClr val="000000"/>
            </a:solidFill>
            <a:prstDash val="solid"/>
            <a:miter/>
            <a:headEnd w="med" len="med" type="none"/>
            <a:tailEnd w="med" len="med" type="none"/>
          </a:ln>
        </p:spPr>
      </p:sp>
      <p:sp>
        <p:nvSpPr>
          <p:cNvPr id="545" name="Shape 545"/>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546" name="Shape 546"/>
          <p:cNvSpPr txBox="1"/>
          <p:nvPr/>
        </p:nvSpPr>
        <p:spPr>
          <a:xfrm>
            <a:off y="8685210"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Font typeface="Arial"/>
              <a:buNone/>
            </a:pPr>
            <a:r>
              <a:rPr strike="noStrike" u="none" b="0" cap="none" baseline="0" sz="1200" lang="en-US" i="0"/>
              <a:t>*</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0" name="Shape 550"/>
        <p:cNvGrpSpPr/>
        <p:nvPr/>
      </p:nvGrpSpPr>
      <p:grpSpPr>
        <a:xfrm>
          <a:off y="0" x="0"/>
          <a:ext cy="0" cx="0"/>
          <a:chOff y="0" x="0"/>
          <a:chExt cy="0" cx="0"/>
        </a:xfrm>
      </p:grpSpPr>
      <p:sp>
        <p:nvSpPr>
          <p:cNvPr id="551" name="Shape 551"/>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552" name="Shape 55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2" name="Shape 102"/>
        <p:cNvGrpSpPr/>
        <p:nvPr/>
      </p:nvGrpSpPr>
      <p:grpSpPr>
        <a:xfrm>
          <a:off y="0" x="0"/>
          <a:ext cy="0" cx="0"/>
          <a:chOff y="0" x="0"/>
          <a:chExt cy="0" cx="0"/>
        </a:xfrm>
      </p:grpSpPr>
      <p:sp>
        <p:nvSpPr>
          <p:cNvPr id="103" name="Shape 103"/>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04" name="Shape 10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7" name="Shape 107"/>
        <p:cNvGrpSpPr/>
        <p:nvPr/>
      </p:nvGrpSpPr>
      <p:grpSpPr>
        <a:xfrm>
          <a:off y="0" x="0"/>
          <a:ext cy="0" cx="0"/>
          <a:chOff y="0" x="0"/>
          <a:chExt cy="0" cx="0"/>
        </a:xfrm>
      </p:grpSpPr>
      <p:sp>
        <p:nvSpPr>
          <p:cNvPr id="108" name="Shape 108"/>
          <p:cNvSpPr txBox="1"/>
          <p:nvPr>
            <p:ph idx="1" type="body"/>
          </p:nvPr>
        </p:nvSpPr>
        <p:spPr>
          <a:xfrm>
            <a:off y="4343400" x="685800"/>
            <a:ext cy="4114800" cx="5486399"/>
          </a:xfrm>
          <a:prstGeom prst="rect">
            <a:avLst/>
          </a:prstGeom>
          <a:noFill/>
          <a:ln>
            <a:noFill/>
          </a:ln>
        </p:spPr>
        <p:txBody>
          <a:bodyPr bIns="91425" rIns="91425" lIns="91425" tIns="91425" anchor="ctr" anchorCtr="0">
            <a:noAutofit/>
          </a:bodyPr>
          <a:lstStyle/>
          <a:p/>
        </p:txBody>
      </p:sp>
      <p:sp>
        <p:nvSpPr>
          <p:cNvPr id="109" name="Shape 10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rnd">
            <a:solidFill>
              <a:srgbClr val="000000"/>
            </a:solidFill>
            <a:prstDash val="solid"/>
            <a:miter/>
            <a:headEnd w="med" len="med" type="none"/>
            <a:tailEnd w="med" len="med" type="none"/>
          </a:ln>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_TITLE_AND_VERTICAL_TEXT">
    <p:spTree>
      <p:nvGrpSpPr>
        <p:cNvPr id="14" name="Shape 14"/>
        <p:cNvGrpSpPr/>
        <p:nvPr/>
      </p:nvGrpSpPr>
      <p:grpSpPr>
        <a:xfrm>
          <a:off y="0" x="0"/>
          <a:ext cy="0" cx="0"/>
          <a:chOff y="0" x="0"/>
          <a:chExt cy="0" cx="0"/>
        </a:xfrm>
      </p:grpSpPr>
      <p:sp>
        <p:nvSpPr>
          <p:cNvPr id="15" name="Shape 15"/>
          <p:cNvSpPr txBox="1"/>
          <p:nvPr>
            <p:ph type="title"/>
          </p:nvPr>
        </p:nvSpPr>
        <p:spPr>
          <a:xfrm rot="5400000">
            <a:off y="2171700" x="4732336"/>
            <a:ext cy="2057400" cx="5851525"/>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16" name="Shape 16"/>
          <p:cNvSpPr txBox="1"/>
          <p:nvPr>
            <p:ph idx="1" type="body"/>
          </p:nvPr>
        </p:nvSpPr>
        <p:spPr>
          <a:xfrm rot="5400000">
            <a:off y="190500" x="541336"/>
            <a:ext cy="6019798" cx="5851525"/>
          </a:xfrm>
          <a:prstGeom prst="rect">
            <a:avLst/>
          </a:prstGeom>
          <a:noFill/>
          <a:ln>
            <a:noFill/>
          </a:ln>
        </p:spPr>
        <p:txBody>
          <a:bodyPr bIns="91425" rIns="91425" lIns="91425" tIns="91425" anchor="t" anchorCtr="0"/>
          <a:lstStyle>
            <a:lvl1pPr algn="l" rtl="0" indent="-25400" marL="342900">
              <a:spcBef>
                <a:spcPts val="640"/>
              </a:spcBef>
              <a:spcAft>
                <a:spcPts val="0"/>
              </a:spcAft>
              <a:buClr>
                <a:schemeClr val="dk1"/>
              </a:buClr>
              <a:buFont typeface="Calibri"/>
              <a:buChar char="•"/>
              <a:defRPr sz="3200">
                <a:solidFill>
                  <a:schemeClr val="dk1"/>
                </a:solidFill>
                <a:latin typeface="Calibri"/>
                <a:ea typeface="Calibri"/>
                <a:cs typeface="Calibri"/>
                <a:sym typeface="Calibri"/>
              </a:defRPr>
            </a:lvl1pPr>
            <a:lvl2pPr algn="l" rtl="0" indent="-6350" marL="742950">
              <a:spcBef>
                <a:spcPts val="560"/>
              </a:spcBef>
              <a:spcAft>
                <a:spcPts val="0"/>
              </a:spcAft>
              <a:buClr>
                <a:schemeClr val="dk1"/>
              </a:buClr>
              <a:buFont typeface="Calibri"/>
              <a:buChar char="•"/>
              <a:defRPr sz="2800">
                <a:solidFill>
                  <a:schemeClr val="dk1"/>
                </a:solidFill>
                <a:latin typeface="Calibri"/>
                <a:ea typeface="Calibri"/>
                <a:cs typeface="Calibri"/>
                <a:sym typeface="Calibri"/>
              </a:defRPr>
            </a:lvl2pPr>
            <a:lvl3pPr algn="l" rtl="0" indent="12700" marL="1143000">
              <a:spcBef>
                <a:spcPts val="480"/>
              </a:spcBef>
              <a:spcAft>
                <a:spcPts val="0"/>
              </a:spcAft>
              <a:buClr>
                <a:schemeClr val="dk1"/>
              </a:buClr>
              <a:buFont typeface="Calibri"/>
              <a:buChar char="•"/>
              <a:defRPr sz="2400">
                <a:solidFill>
                  <a:schemeClr val="dk1"/>
                </a:solidFill>
                <a:latin typeface="Calibri"/>
                <a:ea typeface="Calibri"/>
                <a:cs typeface="Calibri"/>
                <a:sym typeface="Calibri"/>
              </a:defRPr>
            </a:lvl3pPr>
            <a:lvl4pPr algn="l" rtl="0" indent="-25400" marL="16002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4pPr>
            <a:lvl5pPr algn="l" rtl="0" indent="-25400" marL="20574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5pPr>
            <a:lvl6pPr algn="l" rtl="0" indent="-25400" marL="2514600">
              <a:spcBef>
                <a:spcPts val="400"/>
              </a:spcBef>
              <a:buClr>
                <a:schemeClr val="dk1"/>
              </a:buClr>
              <a:buFont typeface="Calibri"/>
              <a:buChar char="•"/>
              <a:defRPr sz="2000">
                <a:solidFill>
                  <a:schemeClr val="dk1"/>
                </a:solidFill>
                <a:latin typeface="Calibri"/>
                <a:ea typeface="Calibri"/>
                <a:cs typeface="Calibri"/>
                <a:sym typeface="Calibri"/>
              </a:defRPr>
            </a:lvl6pPr>
            <a:lvl7pPr algn="l" rtl="0" indent="-25400" marL="2971800">
              <a:spcBef>
                <a:spcPts val="400"/>
              </a:spcBef>
              <a:buClr>
                <a:schemeClr val="dk1"/>
              </a:buClr>
              <a:buFont typeface="Calibri"/>
              <a:buChar char="•"/>
              <a:defRPr sz="2000">
                <a:solidFill>
                  <a:schemeClr val="dk1"/>
                </a:solidFill>
                <a:latin typeface="Calibri"/>
                <a:ea typeface="Calibri"/>
                <a:cs typeface="Calibri"/>
                <a:sym typeface="Calibri"/>
              </a:defRPr>
            </a:lvl7pPr>
            <a:lvl8pPr algn="l" rtl="0" indent="-25400" marL="3429000">
              <a:spcBef>
                <a:spcPts val="400"/>
              </a:spcBef>
              <a:buClr>
                <a:schemeClr val="dk1"/>
              </a:buClr>
              <a:buFont typeface="Calibri"/>
              <a:buChar char="•"/>
              <a:defRPr sz="2000">
                <a:solidFill>
                  <a:schemeClr val="dk1"/>
                </a:solidFill>
                <a:latin typeface="Calibri"/>
                <a:ea typeface="Calibri"/>
                <a:cs typeface="Calibri"/>
                <a:sym typeface="Calibri"/>
              </a:defRPr>
            </a:lvl8pPr>
            <a:lvl9pPr algn="l" rtl="0" indent="-25400" marL="3886200">
              <a:spcBef>
                <a:spcPts val="400"/>
              </a:spcBef>
              <a:buClr>
                <a:schemeClr val="dk1"/>
              </a:buClr>
              <a:buFont typeface="Calibri"/>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OBJECT">
    <p:spTree>
      <p:nvGrpSpPr>
        <p:cNvPr id="44" name="Shape 44"/>
        <p:cNvGrpSpPr/>
        <p:nvPr/>
      </p:nvGrpSpPr>
      <p:grpSpPr>
        <a:xfrm>
          <a:off y="0" x="0"/>
          <a:ext cy="0" cx="0"/>
          <a:chOff y="0" x="0"/>
          <a:chExt cy="0" cx="0"/>
        </a:xfrm>
      </p:grpSpPr>
      <p:sp>
        <p:nvSpPr>
          <p:cNvPr id="45" name="Shape 45"/>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46" name="Shape 46"/>
          <p:cNvSpPr txBox="1"/>
          <p:nvPr>
            <p:ph idx="1" type="body"/>
          </p:nvPr>
        </p:nvSpPr>
        <p:spPr>
          <a:xfrm>
            <a:off y="1600200" x="457200"/>
            <a:ext cy="4525960" cx="8229600"/>
          </a:xfrm>
          <a:prstGeom prst="rect">
            <a:avLst/>
          </a:prstGeom>
          <a:noFill/>
          <a:ln>
            <a:noFill/>
          </a:ln>
        </p:spPr>
        <p:txBody>
          <a:bodyPr bIns="91425" rIns="91425" lIns="91425" tIns="91425" anchor="t" anchorCtr="0"/>
          <a:lstStyle>
            <a:lvl1pPr algn="l" rtl="0" indent="-25400" marL="342900">
              <a:spcBef>
                <a:spcPts val="640"/>
              </a:spcBef>
              <a:spcAft>
                <a:spcPts val="0"/>
              </a:spcAft>
              <a:buClr>
                <a:schemeClr val="dk1"/>
              </a:buClr>
              <a:buFont typeface="Calibri"/>
              <a:buChar char="•"/>
              <a:defRPr sz="3200">
                <a:solidFill>
                  <a:schemeClr val="dk1"/>
                </a:solidFill>
                <a:latin typeface="Calibri"/>
                <a:ea typeface="Calibri"/>
                <a:cs typeface="Calibri"/>
                <a:sym typeface="Calibri"/>
              </a:defRPr>
            </a:lvl1pPr>
            <a:lvl2pPr algn="l" rtl="0" indent="-6350" marL="742950">
              <a:spcBef>
                <a:spcPts val="560"/>
              </a:spcBef>
              <a:spcAft>
                <a:spcPts val="0"/>
              </a:spcAft>
              <a:buClr>
                <a:schemeClr val="dk1"/>
              </a:buClr>
              <a:buFont typeface="Calibri"/>
              <a:buChar char="•"/>
              <a:defRPr sz="2800">
                <a:solidFill>
                  <a:schemeClr val="dk1"/>
                </a:solidFill>
                <a:latin typeface="Calibri"/>
                <a:ea typeface="Calibri"/>
                <a:cs typeface="Calibri"/>
                <a:sym typeface="Calibri"/>
              </a:defRPr>
            </a:lvl2pPr>
            <a:lvl3pPr algn="l" rtl="0" indent="12700" marL="1143000">
              <a:spcBef>
                <a:spcPts val="480"/>
              </a:spcBef>
              <a:spcAft>
                <a:spcPts val="0"/>
              </a:spcAft>
              <a:buClr>
                <a:schemeClr val="dk1"/>
              </a:buClr>
              <a:buFont typeface="Calibri"/>
              <a:buChar char="•"/>
              <a:defRPr sz="2400">
                <a:solidFill>
                  <a:schemeClr val="dk1"/>
                </a:solidFill>
                <a:latin typeface="Calibri"/>
                <a:ea typeface="Calibri"/>
                <a:cs typeface="Calibri"/>
                <a:sym typeface="Calibri"/>
              </a:defRPr>
            </a:lvl3pPr>
            <a:lvl4pPr algn="l" rtl="0" indent="-25400" marL="16002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4pPr>
            <a:lvl5pPr algn="l" rtl="0" indent="-25400" marL="20574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5pPr>
            <a:lvl6pPr algn="l" rtl="0" indent="-25400" marL="2514600">
              <a:spcBef>
                <a:spcPts val="400"/>
              </a:spcBef>
              <a:buClr>
                <a:schemeClr val="dk1"/>
              </a:buClr>
              <a:buFont typeface="Calibri"/>
              <a:buChar char="•"/>
              <a:defRPr sz="2000">
                <a:solidFill>
                  <a:schemeClr val="dk1"/>
                </a:solidFill>
                <a:latin typeface="Calibri"/>
                <a:ea typeface="Calibri"/>
                <a:cs typeface="Calibri"/>
                <a:sym typeface="Calibri"/>
              </a:defRPr>
            </a:lvl6pPr>
            <a:lvl7pPr algn="l" rtl="0" indent="-25400" marL="2971800">
              <a:spcBef>
                <a:spcPts val="400"/>
              </a:spcBef>
              <a:buClr>
                <a:schemeClr val="dk1"/>
              </a:buClr>
              <a:buFont typeface="Calibri"/>
              <a:buChar char="•"/>
              <a:defRPr sz="2000">
                <a:solidFill>
                  <a:schemeClr val="dk1"/>
                </a:solidFill>
                <a:latin typeface="Calibri"/>
                <a:ea typeface="Calibri"/>
                <a:cs typeface="Calibri"/>
                <a:sym typeface="Calibri"/>
              </a:defRPr>
            </a:lvl7pPr>
            <a:lvl8pPr algn="l" rtl="0" indent="-25400" marL="3429000">
              <a:spcBef>
                <a:spcPts val="400"/>
              </a:spcBef>
              <a:buClr>
                <a:schemeClr val="dk1"/>
              </a:buClr>
              <a:buFont typeface="Calibri"/>
              <a:buChar char="•"/>
              <a:defRPr sz="2000">
                <a:solidFill>
                  <a:schemeClr val="dk1"/>
                </a:solidFill>
                <a:latin typeface="Calibri"/>
                <a:ea typeface="Calibri"/>
                <a:cs typeface="Calibri"/>
                <a:sym typeface="Calibri"/>
              </a:defRPr>
            </a:lvl8pPr>
            <a:lvl9pPr algn="l" rtl="0" indent="-25400" marL="3886200">
              <a:spcBef>
                <a:spcPts val="400"/>
              </a:spcBef>
              <a:buClr>
                <a:schemeClr val="dk1"/>
              </a:buClr>
              <a:buFont typeface="Calibri"/>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47" name="Shape 47"/>
        <p:cNvGrpSpPr/>
        <p:nvPr/>
      </p:nvGrpSpPr>
      <p:grpSpPr>
        <a:xfrm>
          <a:off y="0" x="0"/>
          <a:ext cy="0" cx="0"/>
          <a:chOff y="0" x="0"/>
          <a:chExt cy="0" cx="0"/>
        </a:xfrm>
      </p:grpSpPr>
      <p:sp>
        <p:nvSpPr>
          <p:cNvPr id="48" name="Shape 48"/>
          <p:cNvSpPr txBox="1"/>
          <p:nvPr>
            <p:ph type="ctrTitle"/>
          </p:nvPr>
        </p:nvSpPr>
        <p:spPr>
          <a:xfrm>
            <a:off y="2130425" x="685800"/>
            <a:ext cy="1470023" cx="7772400"/>
          </a:xfrm>
          <a:prstGeom prst="rect">
            <a:avLst/>
          </a:prstGeom>
          <a:noFill/>
          <a:ln>
            <a:noFill/>
          </a:ln>
        </p:spPr>
        <p:txBody>
          <a:bodyPr bIns="91425" rIns="91425" lIns="91425" tIns="91425" anchor="t" anchorCtr="0"/>
          <a:lstStyle>
            <a:lvl1pPr algn="ctr" rtl="0" marR="0" indent="0" marL="0">
              <a:lnSpc>
                <a:spcPct val="100000"/>
              </a:lnSpc>
              <a:spcBef>
                <a:spcPts val="0"/>
              </a:spcBef>
              <a:spcAft>
                <a:spcPts val="0"/>
              </a:spcAft>
              <a:buClr>
                <a:schemeClr val="dk1"/>
              </a:buClr>
              <a:buFont typeface="Calibri"/>
              <a:buNone/>
              <a:defRPr strike="noStrike" u="none" b="0" cap="none" baseline="0" sz="4400" i="0">
                <a:solidFill>
                  <a:schemeClr val="dk1"/>
                </a:solidFill>
                <a:latin typeface="Calibri"/>
                <a:ea typeface="Calibri"/>
                <a:cs typeface="Calibri"/>
                <a:sym typeface="Calibri"/>
              </a:defRPr>
            </a:lvl1pPr>
            <a:lvl2pPr algn="ctr" rtl="0" marR="0" indent="0" marL="0">
              <a:lnSpc>
                <a:spcPct val="100000"/>
              </a:lnSpc>
              <a:spcBef>
                <a:spcPts val="0"/>
              </a:spcBef>
              <a:spcAft>
                <a:spcPts val="0"/>
              </a:spcAft>
              <a:buClr>
                <a:schemeClr val="dk1"/>
              </a:buClr>
              <a:buFont typeface="Calibri"/>
              <a:buNone/>
              <a:defRPr strike="noStrike" u="none" b="0" cap="none" baseline="0" sz="4400" i="0">
                <a:solidFill>
                  <a:schemeClr val="dk1"/>
                </a:solidFill>
                <a:latin typeface="Calibri"/>
                <a:ea typeface="Calibri"/>
                <a:cs typeface="Calibri"/>
                <a:sym typeface="Calibri"/>
              </a:defRPr>
            </a:lvl2pPr>
            <a:lvl3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3pPr>
            <a:lvl4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4pPr>
            <a:lvl5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5pPr>
            <a:lvl6pPr algn="ctr" rtl="0" marR="0" indent="0" marL="457200">
              <a:spcBef>
                <a:spcPts val="0"/>
              </a:spcBef>
              <a:spcAft>
                <a:spcPts val="0"/>
              </a:spcAft>
              <a:defRPr strike="noStrike" u="none" b="0" cap="none" baseline="0" sz="4400" i="0">
                <a:solidFill>
                  <a:schemeClr val="dk1"/>
                </a:solidFill>
                <a:latin typeface="Calibri"/>
                <a:ea typeface="Calibri"/>
                <a:cs typeface="Calibri"/>
                <a:sym typeface="Calibri"/>
              </a:defRPr>
            </a:lvl6pPr>
            <a:lvl7pPr algn="ctr" rtl="0" marR="0" indent="0" marL="914400">
              <a:spcBef>
                <a:spcPts val="0"/>
              </a:spcBef>
              <a:spcAft>
                <a:spcPts val="0"/>
              </a:spcAft>
              <a:defRPr strike="noStrike" u="none" b="0" cap="none" baseline="0" sz="4400" i="0">
                <a:solidFill>
                  <a:schemeClr val="dk1"/>
                </a:solidFill>
                <a:latin typeface="Calibri"/>
                <a:ea typeface="Calibri"/>
                <a:cs typeface="Calibri"/>
                <a:sym typeface="Calibri"/>
              </a:defRPr>
            </a:lvl7pPr>
            <a:lvl8pPr algn="ctr" rtl="0" marR="0" indent="0" marL="1371600">
              <a:spcBef>
                <a:spcPts val="0"/>
              </a:spcBef>
              <a:spcAft>
                <a:spcPts val="0"/>
              </a:spcAft>
              <a:defRPr strike="noStrike" u="none" b="0" cap="none" baseline="0" sz="4400" i="0">
                <a:solidFill>
                  <a:schemeClr val="dk1"/>
                </a:solidFill>
                <a:latin typeface="Calibri"/>
                <a:ea typeface="Calibri"/>
                <a:cs typeface="Calibri"/>
                <a:sym typeface="Calibri"/>
              </a:defRPr>
            </a:lvl8pPr>
            <a:lvl9pPr algn="ctr" rtl="0" marR="0" indent="0" marL="1828800">
              <a:spcBef>
                <a:spcPts val="0"/>
              </a:spcBef>
              <a:spcAft>
                <a:spcPts val="0"/>
              </a:spcAft>
              <a:defRPr strike="noStrike" u="none" b="0" cap="none" baseline="0" sz="4400" i="0">
                <a:solidFill>
                  <a:schemeClr val="dk1"/>
                </a:solidFill>
                <a:latin typeface="Calibri"/>
                <a:ea typeface="Calibri"/>
                <a:cs typeface="Calibri"/>
                <a:sym typeface="Calibri"/>
              </a:defRPr>
            </a:lvl9pPr>
          </a:lstStyle>
          <a:p/>
        </p:txBody>
      </p:sp>
      <p:sp>
        <p:nvSpPr>
          <p:cNvPr id="49" name="Shape 49"/>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lnSpc>
                <a:spcPct val="100000"/>
              </a:lnSpc>
              <a:spcBef>
                <a:spcPts val="640"/>
              </a:spcBef>
              <a:spcAft>
                <a:spcPts val="0"/>
              </a:spcAft>
              <a:buClr>
                <a:srgbClr val="888888"/>
              </a:buClr>
              <a:buFont typeface="Calibri"/>
              <a:buNone/>
              <a:defRPr strike="noStrike" u="none" b="0" cap="none" baseline="0" sz="3200" i="0">
                <a:solidFill>
                  <a:srgbClr val="888888"/>
                </a:solidFill>
                <a:latin typeface="Calibri"/>
                <a:ea typeface="Calibri"/>
                <a:cs typeface="Calibri"/>
                <a:sym typeface="Calibri"/>
              </a:defRPr>
            </a:lvl1pPr>
            <a:lvl2pPr algn="ctr" rtl="0" marR="0" indent="0" marL="457200">
              <a:lnSpc>
                <a:spcPct val="100000"/>
              </a:lnSpc>
              <a:spcBef>
                <a:spcPts val="560"/>
              </a:spcBef>
              <a:spcAft>
                <a:spcPts val="0"/>
              </a:spcAft>
              <a:buClr>
                <a:srgbClr val="888888"/>
              </a:buClr>
              <a:buFont typeface="Calibri"/>
              <a:buNone/>
              <a:defRPr strike="noStrike" u="none" b="0" cap="none" baseline="0" sz="2800" i="0">
                <a:solidFill>
                  <a:srgbClr val="888888"/>
                </a:solidFill>
                <a:latin typeface="Calibri"/>
                <a:ea typeface="Calibri"/>
                <a:cs typeface="Calibri"/>
                <a:sym typeface="Calibri"/>
              </a:defRPr>
            </a:lvl2pPr>
            <a:lvl3pPr algn="ctr" rtl="0" marR="0" indent="0" marL="914400">
              <a:lnSpc>
                <a:spcPct val="100000"/>
              </a:lnSpc>
              <a:spcBef>
                <a:spcPts val="480"/>
              </a:spcBef>
              <a:spcAft>
                <a:spcPts val="0"/>
              </a:spcAft>
              <a:buClr>
                <a:srgbClr val="888888"/>
              </a:buClr>
              <a:buFont typeface="Calibri"/>
              <a:buNone/>
              <a:defRPr strike="noStrike" u="none" b="0" cap="none" baseline="0" sz="2400" i="0">
                <a:solidFill>
                  <a:srgbClr val="888888"/>
                </a:solidFill>
                <a:latin typeface="Calibri"/>
                <a:ea typeface="Calibri"/>
                <a:cs typeface="Calibri"/>
                <a:sym typeface="Calibri"/>
              </a:defRPr>
            </a:lvl3pPr>
            <a:lvl4pPr algn="ctr" rtl="0" marR="0" indent="0" marL="13716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4pPr>
            <a:lvl5pPr algn="ctr" rtl="0" marR="0" indent="0" marL="18288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5pPr>
            <a:lvl6pPr algn="ctr" rtl="0" marR="0" indent="0" marL="22860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6pPr>
            <a:lvl7pPr algn="ctr" rtl="0" marR="0" indent="0" marL="27432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7pPr>
            <a:lvl8pPr algn="ctr" rtl="0" marR="0" indent="0" marL="32004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8pPr>
            <a:lvl9pPr algn="ctr" rtl="0" marR="0" indent="0" marL="3657600">
              <a:lnSpc>
                <a:spcPct val="100000"/>
              </a:lnSpc>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Blank">
    <p:spTree>
      <p:nvGrpSpPr>
        <p:cNvPr id="50" name="Shape 50"/>
        <p:cNvGrpSpPr/>
        <p:nvPr/>
      </p:nvGrpSpPr>
      <p:grpSpPr>
        <a:xfrm>
          <a:off y="0" x="0"/>
          <a:ext cy="0" cx="0"/>
          <a:chOff y="0" x="0"/>
          <a:chExt cy="0" cx="0"/>
        </a:xfrm>
      </p:grpSpPr>
      <p:sp>
        <p:nvSpPr>
          <p:cNvPr id="51" name="Shape 51"/>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91425" rIns="91425" lIns="91425" tIns="91425" anchor="ctr"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52" name="Shape 52"/>
          <p:cNvSpPr txBox="1"/>
          <p:nvPr>
            <p:ph idx="1" type="body"/>
          </p:nvPr>
        </p:nvSpPr>
        <p:spPr>
          <a:xfrm>
            <a:off y="1600200" x="457200"/>
            <a:ext cy="4525960" cx="8229600"/>
          </a:xfrm>
          <a:prstGeom prst="rect">
            <a:avLst/>
          </a:prstGeom>
          <a:noFill/>
          <a:ln>
            <a:noFill/>
          </a:ln>
        </p:spPr>
        <p:txBody>
          <a:bodyPr bIns="91425" rIns="91425" lIns="91425" tIns="91425" anchor="t" anchorCtr="0"/>
          <a:lstStyle>
            <a:lvl1pPr algn="l" rtl="0" indent="-25400" marL="342900">
              <a:spcBef>
                <a:spcPts val="640"/>
              </a:spcBef>
              <a:spcAft>
                <a:spcPts val="0"/>
              </a:spcAft>
              <a:buClr>
                <a:schemeClr val="dk1"/>
              </a:buClr>
              <a:buFont typeface="Calibri"/>
              <a:buChar char="•"/>
              <a:defRPr sz="3200">
                <a:solidFill>
                  <a:schemeClr val="dk1"/>
                </a:solidFill>
                <a:latin typeface="Calibri"/>
                <a:ea typeface="Calibri"/>
                <a:cs typeface="Calibri"/>
                <a:sym typeface="Calibri"/>
              </a:defRPr>
            </a:lvl1pPr>
            <a:lvl2pPr algn="l" rtl="0" indent="-6350" marL="742950">
              <a:spcBef>
                <a:spcPts val="560"/>
              </a:spcBef>
              <a:spcAft>
                <a:spcPts val="0"/>
              </a:spcAft>
              <a:buClr>
                <a:schemeClr val="dk1"/>
              </a:buClr>
              <a:buFont typeface="Calibri"/>
              <a:buChar char="•"/>
              <a:defRPr sz="2800">
                <a:solidFill>
                  <a:schemeClr val="dk1"/>
                </a:solidFill>
                <a:latin typeface="Calibri"/>
                <a:ea typeface="Calibri"/>
                <a:cs typeface="Calibri"/>
                <a:sym typeface="Calibri"/>
              </a:defRPr>
            </a:lvl2pPr>
            <a:lvl3pPr algn="l" rtl="0" indent="12700" marL="1143000">
              <a:spcBef>
                <a:spcPts val="480"/>
              </a:spcBef>
              <a:spcAft>
                <a:spcPts val="0"/>
              </a:spcAft>
              <a:buClr>
                <a:schemeClr val="dk1"/>
              </a:buClr>
              <a:buFont typeface="Calibri"/>
              <a:buChar char="•"/>
              <a:defRPr sz="2400">
                <a:solidFill>
                  <a:schemeClr val="dk1"/>
                </a:solidFill>
                <a:latin typeface="Calibri"/>
                <a:ea typeface="Calibri"/>
                <a:cs typeface="Calibri"/>
                <a:sym typeface="Calibri"/>
              </a:defRPr>
            </a:lvl3pPr>
            <a:lvl4pPr algn="l" rtl="0" indent="-25400" marL="16002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4pPr>
            <a:lvl5pPr algn="l" rtl="0" indent="-25400" marL="20574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5pPr>
            <a:lvl6pPr algn="l" rtl="0" indent="-25400" marL="2514600">
              <a:spcBef>
                <a:spcPts val="400"/>
              </a:spcBef>
              <a:buClr>
                <a:schemeClr val="dk1"/>
              </a:buClr>
              <a:buFont typeface="Calibri"/>
              <a:buChar char="•"/>
              <a:defRPr sz="2000">
                <a:solidFill>
                  <a:schemeClr val="dk1"/>
                </a:solidFill>
                <a:latin typeface="Calibri"/>
                <a:ea typeface="Calibri"/>
                <a:cs typeface="Calibri"/>
                <a:sym typeface="Calibri"/>
              </a:defRPr>
            </a:lvl6pPr>
            <a:lvl7pPr algn="l" rtl="0" indent="-25400" marL="2971800">
              <a:spcBef>
                <a:spcPts val="400"/>
              </a:spcBef>
              <a:buClr>
                <a:schemeClr val="dk1"/>
              </a:buClr>
              <a:buFont typeface="Calibri"/>
              <a:buChar char="•"/>
              <a:defRPr sz="2000">
                <a:solidFill>
                  <a:schemeClr val="dk1"/>
                </a:solidFill>
                <a:latin typeface="Calibri"/>
                <a:ea typeface="Calibri"/>
                <a:cs typeface="Calibri"/>
                <a:sym typeface="Calibri"/>
              </a:defRPr>
            </a:lvl7pPr>
            <a:lvl8pPr algn="l" rtl="0" indent="-25400" marL="3429000">
              <a:spcBef>
                <a:spcPts val="400"/>
              </a:spcBef>
              <a:buClr>
                <a:schemeClr val="dk1"/>
              </a:buClr>
              <a:buFont typeface="Calibri"/>
              <a:buChar char="•"/>
              <a:defRPr sz="2000">
                <a:solidFill>
                  <a:schemeClr val="dk1"/>
                </a:solidFill>
                <a:latin typeface="Calibri"/>
                <a:ea typeface="Calibri"/>
                <a:cs typeface="Calibri"/>
                <a:sym typeface="Calibri"/>
              </a:defRPr>
            </a:lvl8pPr>
            <a:lvl9pPr algn="l" rtl="0" indent="-25400" marL="3886200">
              <a:spcBef>
                <a:spcPts val="400"/>
              </a:spcBef>
              <a:buClr>
                <a:schemeClr val="dk1"/>
              </a:buClr>
              <a:buFont typeface="Calibri"/>
              <a:buChar char="•"/>
              <a:defRPr sz="2000">
                <a:solidFill>
                  <a:schemeClr val="dk1"/>
                </a:solidFill>
                <a:latin typeface="Calibri"/>
                <a:ea typeface="Calibri"/>
                <a:cs typeface="Calibri"/>
                <a:sym typeface="Calibri"/>
              </a:defRPr>
            </a:lvl9pPr>
          </a:lstStyle>
          <a:p/>
        </p:txBody>
      </p:sp>
      <p:sp>
        <p:nvSpPr>
          <p:cNvPr id="53" name="Shape 53"/>
          <p:cNvSpPr txBox="1"/>
          <p:nvPr>
            <p:ph idx="10" type="dt"/>
          </p:nvPr>
        </p:nvSpPr>
        <p:spPr>
          <a:xfrm>
            <a:off y="6245225" x="457200"/>
            <a:ext cy="476249"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1pPr>
            <a:lvl2pPr algn="l" rtl="0" marR="0" indent="0" marL="457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2pPr>
            <a:lvl3pPr algn="l" rtl="0" marR="0" indent="0" marL="914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3pPr>
            <a:lvl4pPr algn="l" rtl="0" marR="0" indent="0" marL="1371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4pPr>
            <a:lvl5pPr algn="l" rtl="0" marR="0" indent="0" marL="18288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5pPr>
            <a:lvl6pPr algn="l" rtl="0" marR="0" indent="0" marL="22860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6pPr>
            <a:lvl7pPr algn="l" rtl="0" marR="0" indent="0" marL="2743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7pPr>
            <a:lvl8pPr algn="l" rtl="0" marR="0" indent="0" marL="3200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8pPr>
            <a:lvl9pPr algn="l" rtl="0" marR="0" indent="0" marL="3657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9pPr>
          </a:lstStyle>
          <a:p/>
        </p:txBody>
      </p:sp>
      <p:sp>
        <p:nvSpPr>
          <p:cNvPr id="54" name="Shape 54"/>
          <p:cNvSpPr txBox="1"/>
          <p:nvPr>
            <p:ph idx="11" type="ftr"/>
          </p:nvPr>
        </p:nvSpPr>
        <p:spPr>
          <a:xfrm>
            <a:off y="6245225" x="3124200"/>
            <a:ext cy="476249" cx="2895600"/>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1pPr>
            <a:lvl2pPr algn="l" rtl="0" marR="0" indent="0" marL="457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2pPr>
            <a:lvl3pPr algn="l" rtl="0" marR="0" indent="0" marL="914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3pPr>
            <a:lvl4pPr algn="l" rtl="0" marR="0" indent="0" marL="1371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4pPr>
            <a:lvl5pPr algn="l" rtl="0" marR="0" indent="0" marL="18288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5pPr>
            <a:lvl6pPr algn="l" rtl="0" marR="0" indent="0" marL="22860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6pPr>
            <a:lvl7pPr algn="l" rtl="0" marR="0" indent="0" marL="2743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7pPr>
            <a:lvl8pPr algn="l" rtl="0" marR="0" indent="0" marL="3200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8pPr>
            <a:lvl9pPr algn="l" rtl="0" marR="0" indent="0" marL="3657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9pPr>
          </a:lstStyle>
          <a:p/>
        </p:txBody>
      </p:sp>
      <p:sp>
        <p:nvSpPr>
          <p:cNvPr id="55" name="Shape 55"/>
          <p:cNvSpPr txBox="1"/>
          <p:nvPr>
            <p:ph idx="12" type="sldNum"/>
          </p:nvPr>
        </p:nvSpPr>
        <p:spPr>
          <a:xfrm>
            <a:off y="6245225" x="6553200"/>
            <a:ext cy="476249"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898989"/>
              </a:buClr>
              <a:buFont typeface="Calibri"/>
              <a:buNone/>
              <a:defRPr strike="noStrike" u="none" b="0" cap="none" baseline="0" sz="1200" i="0">
                <a:solidFill>
                  <a:srgbClr val="898989"/>
                </a:solidFill>
                <a:latin typeface="Calibri"/>
                <a:ea typeface="Calibri"/>
                <a:cs typeface="Calibri"/>
                <a:sym typeface="Calibri"/>
              </a:defRPr>
            </a:lvl1pPr>
            <a:lvl2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2pPr>
            <a:lvl3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3pPr>
            <a:lvl4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4pPr>
            <a:lvl5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5pPr>
            <a:lvl6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6pPr>
            <a:lvl7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7pPr>
            <a:lvl8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8pPr>
            <a:lvl9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VERTICAL_TEXT">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19" name="Shape 19"/>
          <p:cNvSpPr txBox="1"/>
          <p:nvPr>
            <p:ph idx="1" type="body"/>
          </p:nvPr>
        </p:nvSpPr>
        <p:spPr>
          <a:xfrm rot="5400000">
            <a:off y="-251619" x="2309017"/>
            <a:ext cy="8229600" cx="4525960"/>
          </a:xfrm>
          <a:prstGeom prst="rect">
            <a:avLst/>
          </a:prstGeom>
          <a:noFill/>
          <a:ln>
            <a:noFill/>
          </a:ln>
        </p:spPr>
        <p:txBody>
          <a:bodyPr bIns="91425" rIns="91425" lIns="91425" tIns="91425" anchor="t" anchorCtr="0"/>
          <a:lstStyle>
            <a:lvl1pPr algn="l" rtl="0" indent="-25400" marL="342900">
              <a:spcBef>
                <a:spcPts val="640"/>
              </a:spcBef>
              <a:spcAft>
                <a:spcPts val="0"/>
              </a:spcAft>
              <a:buClr>
                <a:schemeClr val="dk1"/>
              </a:buClr>
              <a:buFont typeface="Calibri"/>
              <a:buChar char="•"/>
              <a:defRPr sz="3200">
                <a:solidFill>
                  <a:schemeClr val="dk1"/>
                </a:solidFill>
                <a:latin typeface="Calibri"/>
                <a:ea typeface="Calibri"/>
                <a:cs typeface="Calibri"/>
                <a:sym typeface="Calibri"/>
              </a:defRPr>
            </a:lvl1pPr>
            <a:lvl2pPr algn="l" rtl="0" indent="-6350" marL="742950">
              <a:spcBef>
                <a:spcPts val="560"/>
              </a:spcBef>
              <a:spcAft>
                <a:spcPts val="0"/>
              </a:spcAft>
              <a:buClr>
                <a:schemeClr val="dk1"/>
              </a:buClr>
              <a:buFont typeface="Calibri"/>
              <a:buChar char="•"/>
              <a:defRPr sz="2800">
                <a:solidFill>
                  <a:schemeClr val="dk1"/>
                </a:solidFill>
                <a:latin typeface="Calibri"/>
                <a:ea typeface="Calibri"/>
                <a:cs typeface="Calibri"/>
                <a:sym typeface="Calibri"/>
              </a:defRPr>
            </a:lvl2pPr>
            <a:lvl3pPr algn="l" rtl="0" indent="12700" marL="1143000">
              <a:spcBef>
                <a:spcPts val="480"/>
              </a:spcBef>
              <a:spcAft>
                <a:spcPts val="0"/>
              </a:spcAft>
              <a:buClr>
                <a:schemeClr val="dk1"/>
              </a:buClr>
              <a:buFont typeface="Calibri"/>
              <a:buChar char="•"/>
              <a:defRPr sz="2400">
                <a:solidFill>
                  <a:schemeClr val="dk1"/>
                </a:solidFill>
                <a:latin typeface="Calibri"/>
                <a:ea typeface="Calibri"/>
                <a:cs typeface="Calibri"/>
                <a:sym typeface="Calibri"/>
              </a:defRPr>
            </a:lvl3pPr>
            <a:lvl4pPr algn="l" rtl="0" indent="-25400" marL="16002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4pPr>
            <a:lvl5pPr algn="l" rtl="0" indent="-25400" marL="2057400">
              <a:spcBef>
                <a:spcPts val="400"/>
              </a:spcBef>
              <a:spcAft>
                <a:spcPts val="0"/>
              </a:spcAft>
              <a:buClr>
                <a:schemeClr val="dk1"/>
              </a:buClr>
              <a:buFont typeface="Calibri"/>
              <a:buChar char="•"/>
              <a:defRPr sz="2000">
                <a:solidFill>
                  <a:schemeClr val="dk1"/>
                </a:solidFill>
                <a:latin typeface="Calibri"/>
                <a:ea typeface="Calibri"/>
                <a:cs typeface="Calibri"/>
                <a:sym typeface="Calibri"/>
              </a:defRPr>
            </a:lvl5pPr>
            <a:lvl6pPr algn="l" rtl="0" indent="-25400" marL="2514600">
              <a:spcBef>
                <a:spcPts val="400"/>
              </a:spcBef>
              <a:buClr>
                <a:schemeClr val="dk1"/>
              </a:buClr>
              <a:buFont typeface="Calibri"/>
              <a:buChar char="•"/>
              <a:defRPr sz="2000">
                <a:solidFill>
                  <a:schemeClr val="dk1"/>
                </a:solidFill>
                <a:latin typeface="Calibri"/>
                <a:ea typeface="Calibri"/>
                <a:cs typeface="Calibri"/>
                <a:sym typeface="Calibri"/>
              </a:defRPr>
            </a:lvl6pPr>
            <a:lvl7pPr algn="l" rtl="0" indent="-25400" marL="2971800">
              <a:spcBef>
                <a:spcPts val="400"/>
              </a:spcBef>
              <a:buClr>
                <a:schemeClr val="dk1"/>
              </a:buClr>
              <a:buFont typeface="Calibri"/>
              <a:buChar char="•"/>
              <a:defRPr sz="2000">
                <a:solidFill>
                  <a:schemeClr val="dk1"/>
                </a:solidFill>
                <a:latin typeface="Calibri"/>
                <a:ea typeface="Calibri"/>
                <a:cs typeface="Calibri"/>
                <a:sym typeface="Calibri"/>
              </a:defRPr>
            </a:lvl7pPr>
            <a:lvl8pPr algn="l" rtl="0" indent="-25400" marL="3429000">
              <a:spcBef>
                <a:spcPts val="400"/>
              </a:spcBef>
              <a:buClr>
                <a:schemeClr val="dk1"/>
              </a:buClr>
              <a:buFont typeface="Calibri"/>
              <a:buChar char="•"/>
              <a:defRPr sz="2000">
                <a:solidFill>
                  <a:schemeClr val="dk1"/>
                </a:solidFill>
                <a:latin typeface="Calibri"/>
                <a:ea typeface="Calibri"/>
                <a:cs typeface="Calibri"/>
                <a:sym typeface="Calibri"/>
              </a:defRPr>
            </a:lvl8pPr>
            <a:lvl9pPr algn="l" rtl="0" indent="-25400" marL="3886200">
              <a:spcBef>
                <a:spcPts val="400"/>
              </a:spcBef>
              <a:buClr>
                <a:schemeClr val="dk1"/>
              </a:buClr>
              <a:buFont typeface="Calibri"/>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_WITH_CAPTION_TEXT">
    <p:spTree>
      <p:nvGrpSpPr>
        <p:cNvPr id="20" name="Shape 20"/>
        <p:cNvGrpSpPr/>
        <p:nvPr/>
      </p:nvGrpSpPr>
      <p:grpSpPr>
        <a:xfrm>
          <a:off y="0" x="0"/>
          <a:ext cy="0" cx="0"/>
          <a:chOff y="0" x="0"/>
          <a:chExt cy="0" cx="0"/>
        </a:xfrm>
      </p:grpSpPr>
      <p:sp>
        <p:nvSpPr>
          <p:cNvPr id="21" name="Shape 21"/>
          <p:cNvSpPr txBox="1"/>
          <p:nvPr>
            <p:ph type="title"/>
          </p:nvPr>
        </p:nvSpPr>
        <p:spPr>
          <a:xfrm>
            <a:off y="4800600" x="1792288"/>
            <a:ext cy="566736" cx="5486399"/>
          </a:xfrm>
          <a:prstGeom prst="rect">
            <a:avLst/>
          </a:prstGeom>
          <a:noFill/>
          <a:ln>
            <a:noFill/>
          </a:ln>
        </p:spPr>
        <p:txBody>
          <a:bodyPr bIns="91425" rIns="91425" lIns="91425" tIns="91425" anchor="b" anchorCtr="0"/>
          <a:lstStyle>
            <a:lvl1pPr algn="l" rtl="0">
              <a:defRPr b="1" sz="2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22" name="Shape 22"/>
          <p:cNvSpPr/>
          <p:nvPr>
            <p:ph idx="2" type="pic"/>
          </p:nvPr>
        </p:nvSpPr>
        <p:spPr>
          <a:xfrm>
            <a:off y="612775" x="1792288"/>
            <a:ext cy="4114800" cx="5486399"/>
          </a:xfrm>
          <a:prstGeom prst="rect">
            <a:avLst/>
          </a:prstGeom>
          <a:noFill/>
          <a:ln>
            <a:noFill/>
          </a:ln>
        </p:spPr>
        <p:txBody>
          <a:bodyPr bIns="91425" rIns="91425" lIns="91425" tIns="91425" anchor="t" anchorCtr="0"/>
          <a:lstStyle>
            <a:lvl1pPr algn="l" rtl="0" marR="0" indent="0" marL="0">
              <a:lnSpc>
                <a:spcPct val="100000"/>
              </a:lnSpc>
              <a:spcBef>
                <a:spcPts val="0"/>
              </a:spcBef>
              <a:spcAft>
                <a:spcPts val="0"/>
              </a:spcAft>
              <a:buClr>
                <a:schemeClr val="dk1"/>
              </a:buClr>
              <a:buFont typeface="Calibri"/>
              <a:buNone/>
              <a:defRPr strike="noStrike" u="none" b="0" cap="none" baseline="0" sz="3200" i="0">
                <a:solidFill>
                  <a:schemeClr val="dk1"/>
                </a:solidFill>
                <a:latin typeface="Calibri"/>
                <a:ea typeface="Calibri"/>
                <a:cs typeface="Calibri"/>
                <a:sym typeface="Calibri"/>
              </a:defRPr>
            </a:lvl1pPr>
            <a:lvl2pPr algn="l" rtl="0" marR="0" indent="0" marL="457200">
              <a:lnSpc>
                <a:spcPct val="100000"/>
              </a:lnSpc>
              <a:spcBef>
                <a:spcPts val="0"/>
              </a:spcBef>
              <a:spcAft>
                <a:spcPts val="0"/>
              </a:spcAft>
              <a:buClr>
                <a:schemeClr val="dk1"/>
              </a:buClr>
              <a:buFont typeface="Calibri"/>
              <a:buNone/>
              <a:defRPr strike="noStrike" u="none" b="0" cap="none" baseline="0" sz="2800" i="0">
                <a:solidFill>
                  <a:schemeClr val="dk1"/>
                </a:solidFill>
                <a:latin typeface="Calibri"/>
                <a:ea typeface="Calibri"/>
                <a:cs typeface="Calibri"/>
                <a:sym typeface="Calibri"/>
              </a:defRPr>
            </a:lvl2pPr>
            <a:lvl3pPr algn="l" rtl="0" marR="0" indent="0" marL="914400">
              <a:lnSpc>
                <a:spcPct val="100000"/>
              </a:lnSpc>
              <a:spcBef>
                <a:spcPts val="0"/>
              </a:spcBef>
              <a:spcAft>
                <a:spcPts val="0"/>
              </a:spcAft>
              <a:buClr>
                <a:schemeClr val="dk1"/>
              </a:buClr>
              <a:buFont typeface="Calibri"/>
              <a:buNone/>
              <a:defRPr strike="noStrike" u="none" b="0" cap="none" baseline="0" sz="2400" i="0">
                <a:solidFill>
                  <a:schemeClr val="dk1"/>
                </a:solidFill>
                <a:latin typeface="Calibri"/>
                <a:ea typeface="Calibri"/>
                <a:cs typeface="Calibri"/>
                <a:sym typeface="Calibri"/>
              </a:defRPr>
            </a:lvl3pPr>
            <a:lvl4pPr algn="l" rtl="0" marR="0" indent="0" marL="13716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4pPr>
            <a:lvl5pPr algn="l" rtl="0" marR="0" indent="0" marL="18288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5pPr>
            <a:lvl6pPr algn="l" rtl="0" marR="0" indent="0" marL="22860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6pPr>
            <a:lvl7pPr algn="l" rtl="0" marR="0" indent="0" marL="27432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7pPr>
            <a:lvl8pPr algn="l" rtl="0" marR="0" indent="0" marL="32004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8pPr>
            <a:lvl9pPr algn="l" rtl="0" marR="0" indent="0" marL="3657600">
              <a:lnSpc>
                <a:spcPct val="100000"/>
              </a:lnSpc>
              <a:spcBef>
                <a:spcPts val="0"/>
              </a:spcBef>
              <a:spcAft>
                <a:spcPts val="0"/>
              </a:spcAft>
              <a:buClr>
                <a:schemeClr val="dk1"/>
              </a:buClr>
              <a:buFont typeface="Calibri"/>
              <a:buNone/>
              <a:defRPr strike="noStrike" u="none" b="0" cap="none" baseline="0" sz="2000" i="0">
                <a:solidFill>
                  <a:schemeClr val="dk1"/>
                </a:solidFill>
                <a:latin typeface="Calibri"/>
                <a:ea typeface="Calibri"/>
                <a:cs typeface="Calibri"/>
                <a:sym typeface="Calibri"/>
              </a:defRPr>
            </a:lvl9pPr>
          </a:lstStyle>
          <a:p/>
        </p:txBody>
      </p:sp>
      <p:sp>
        <p:nvSpPr>
          <p:cNvPr id="23" name="Shape 23"/>
          <p:cNvSpPr txBox="1"/>
          <p:nvPr>
            <p:ph idx="1" type="body"/>
          </p:nvPr>
        </p:nvSpPr>
        <p:spPr>
          <a:xfrm>
            <a:off y="5367337" x="1792288"/>
            <a:ext cy="804861" cx="5486399"/>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OBJECT_WITH_CAPTION_TEXT">
    <p:spTree>
      <p:nvGrpSpPr>
        <p:cNvPr id="24" name="Shape 24"/>
        <p:cNvGrpSpPr/>
        <p:nvPr/>
      </p:nvGrpSpPr>
      <p:grpSpPr>
        <a:xfrm>
          <a:off y="0" x="0"/>
          <a:ext cy="0" cx="0"/>
          <a:chOff y="0" x="0"/>
          <a:chExt cy="0" cx="0"/>
        </a:xfrm>
      </p:grpSpPr>
      <p:sp>
        <p:nvSpPr>
          <p:cNvPr id="25" name="Shape 25"/>
          <p:cNvSpPr txBox="1"/>
          <p:nvPr>
            <p:ph type="title"/>
          </p:nvPr>
        </p:nvSpPr>
        <p:spPr>
          <a:xfrm>
            <a:off y="273050" x="457200"/>
            <a:ext cy="1162048" cx="3008313"/>
          </a:xfrm>
          <a:prstGeom prst="rect">
            <a:avLst/>
          </a:prstGeom>
          <a:noFill/>
          <a:ln>
            <a:noFill/>
          </a:ln>
        </p:spPr>
        <p:txBody>
          <a:bodyPr bIns="91425" rIns="91425" lIns="91425" tIns="91425" anchor="b" anchorCtr="0"/>
          <a:lstStyle>
            <a:lvl1pPr algn="l" rtl="0">
              <a:defRPr b="1" sz="2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26" name="Shape 26"/>
          <p:cNvSpPr txBox="1"/>
          <p:nvPr>
            <p:ph idx="1" type="body"/>
          </p:nvPr>
        </p:nvSpPr>
        <p:spPr>
          <a:xfrm>
            <a:off y="273050" x="3575050"/>
            <a:ext cy="5853111" cx="5111750"/>
          </a:xfrm>
          <a:prstGeom prst="rect">
            <a:avLst/>
          </a:prstGeom>
          <a:noFill/>
          <a:ln>
            <a:noFill/>
          </a:ln>
        </p:spPr>
        <p:txBody>
          <a:bodyPr bIns="91425" rIns="91425" lIns="91425" t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p:txBody>
      </p:sp>
      <p:sp>
        <p:nvSpPr>
          <p:cNvPr id="27" name="Shape 27"/>
          <p:cNvSpPr txBox="1"/>
          <p:nvPr>
            <p:ph idx="2" type="body"/>
          </p:nvPr>
        </p:nvSpPr>
        <p:spPr>
          <a:xfrm>
            <a:off y="1435100" x="457200"/>
            <a:ext cy="4691063" cx="3008313"/>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8" name="Shape 28"/>
        <p:cNvGrpSpPr/>
        <p:nvPr/>
      </p:nvGrpSpPr>
      <p:grpSpPr>
        <a:xfrm>
          <a:off y="0" x="0"/>
          <a:ext cy="0" cx="0"/>
          <a:chOff y="0" x="0"/>
          <a:chExt cy="0" cx="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9" name="Shape 29"/>
        <p:cNvGrpSpPr/>
        <p:nvPr/>
      </p:nvGrpSpPr>
      <p:grpSpPr>
        <a:xfrm>
          <a:off y="0" x="0"/>
          <a:ext cy="0" cx="0"/>
          <a:chOff y="0" x="0"/>
          <a:chExt cy="0" cx="0"/>
        </a:xfrm>
      </p:grpSpPr>
      <p:sp>
        <p:nvSpPr>
          <p:cNvPr id="30" name="Shape 30"/>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TWO_OBJECTS_WITH_TEXT">
    <p:spTree>
      <p:nvGrpSpPr>
        <p:cNvPr id="31" name="Shape 31"/>
        <p:cNvGrpSpPr/>
        <p:nvPr/>
      </p:nvGrpSpPr>
      <p:grpSpPr>
        <a:xfrm>
          <a:off y="0" x="0"/>
          <a:ext cy="0" cx="0"/>
          <a:chOff y="0" x="0"/>
          <a:chExt cy="0" cx="0"/>
        </a:xfrm>
      </p:grpSpPr>
      <p:sp>
        <p:nvSpPr>
          <p:cNvPr id="32" name="Shape 32"/>
          <p:cNvSpPr txBox="1"/>
          <p:nvPr>
            <p:ph type="title"/>
          </p:nvPr>
        </p:nvSpPr>
        <p:spPr>
          <a:xfrm>
            <a:off y="274637" x="457200"/>
            <a:ext cy="1143000"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33" name="Shape 33"/>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34" name="Shape 34"/>
          <p:cNvSpPr txBox="1"/>
          <p:nvPr>
            <p:ph idx="2" type="body"/>
          </p:nvPr>
        </p:nvSpPr>
        <p:spPr>
          <a:xfrm>
            <a:off y="2174875" x="457200"/>
            <a:ext cy="3951286" cx="4040187"/>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
        <p:nvSpPr>
          <p:cNvPr id="35" name="Shape 35"/>
          <p:cNvSpPr txBox="1"/>
          <p:nvPr>
            <p:ph idx="3" type="body"/>
          </p:nvPr>
        </p:nvSpPr>
        <p:spPr>
          <a:xfrm>
            <a:off y="1535112" x="4645025"/>
            <a:ext cy="639762" cx="4041773"/>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36" name="Shape 36"/>
          <p:cNvSpPr txBox="1"/>
          <p:nvPr>
            <p:ph idx="4" type="body"/>
          </p:nvPr>
        </p:nvSpPr>
        <p:spPr>
          <a:xfrm>
            <a:off y="2174875" x="4645025"/>
            <a:ext cy="3951286" cx="4041773"/>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_OBJECTS">
    <p:spTree>
      <p:nvGrpSpPr>
        <p:cNvPr id="37" name="Shape 37"/>
        <p:cNvGrpSpPr/>
        <p:nvPr/>
      </p:nvGrpSpPr>
      <p:grpSpPr>
        <a:xfrm>
          <a:off y="0" x="0"/>
          <a:ext cy="0" cx="0"/>
          <a:chOff y="0" x="0"/>
          <a:chExt cy="0" cx="0"/>
        </a:xfrm>
      </p:grpSpPr>
      <p:sp>
        <p:nvSpPr>
          <p:cNvPr id="38" name="Shape 38"/>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39" name="Shape 39"/>
          <p:cNvSpPr txBox="1"/>
          <p:nvPr>
            <p:ph idx="1" type="body"/>
          </p:nvPr>
        </p:nvSpPr>
        <p:spPr>
          <a:xfrm>
            <a:off y="1600200" x="457200"/>
            <a:ext cy="4525963" cx="4038598"/>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
        <p:nvSpPr>
          <p:cNvPr id="40" name="Shape 40"/>
          <p:cNvSpPr txBox="1"/>
          <p:nvPr>
            <p:ph idx="2" type="body"/>
          </p:nvPr>
        </p:nvSpPr>
        <p:spPr>
          <a:xfrm>
            <a:off y="1600200" x="4648200"/>
            <a:ext cy="4525963" cx="4038598"/>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_HEADER">
    <p:spTree>
      <p:nvGrpSpPr>
        <p:cNvPr id="41" name="Shape 41"/>
        <p:cNvGrpSpPr/>
        <p:nvPr/>
      </p:nvGrpSpPr>
      <p:grpSpPr>
        <a:xfrm>
          <a:off y="0" x="0"/>
          <a:ext cy="0" cx="0"/>
          <a:chOff y="0" x="0"/>
          <a:chExt cy="0" cx="0"/>
        </a:xfrm>
      </p:grpSpPr>
      <p:sp>
        <p:nvSpPr>
          <p:cNvPr id="42" name="Shape 42"/>
          <p:cNvSpPr txBox="1"/>
          <p:nvPr>
            <p:ph type="title"/>
          </p:nvPr>
        </p:nvSpPr>
        <p:spPr>
          <a:xfrm>
            <a:off y="4406900" x="722312"/>
            <a:ext cy="1362075" cx="7772400"/>
          </a:xfrm>
          <a:prstGeom prst="rect">
            <a:avLst/>
          </a:prstGeom>
          <a:noFill/>
          <a:ln>
            <a:noFill/>
          </a:ln>
        </p:spPr>
        <p:txBody>
          <a:bodyPr bIns="91425" rIns="91425" lIns="91425" tIns="91425" anchor="t" anchorCtr="0"/>
          <a:lstStyle>
            <a:lvl1pPr algn="l" rtl="0">
              <a:defRPr b="1" cap="small" sz="4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3" name="Shape 43"/>
          <p:cNvSpPr txBox="1"/>
          <p:nvPr>
            <p:ph idx="1" type="body"/>
          </p:nvPr>
        </p:nvSpPr>
        <p:spPr>
          <a:xfrm>
            <a:off y="2906713" x="722312"/>
            <a:ext cy="1500187" cx="7772400"/>
          </a:xfrm>
          <a:prstGeom prst="rect">
            <a:avLst/>
          </a:prstGeom>
          <a:noFill/>
          <a:ln>
            <a:noFill/>
          </a:ln>
        </p:spPr>
        <p:txBody>
          <a:bodyPr bIns="91425" rIns="91425" lIns="91425" tIns="91425" anchor="b" anchorCtr="0"/>
          <a:lstStyle>
            <a:lvl1pPr rtl="0" indent="0" marL="0">
              <a:buClr>
                <a:srgbClr val="888888"/>
              </a:buClr>
              <a:buFont typeface="Calibri"/>
              <a:buNone/>
              <a:defRPr sz="2000">
                <a:solidFill>
                  <a:srgbClr val="888888"/>
                </a:solidFill>
              </a:defRPr>
            </a:lvl1pPr>
            <a:lvl2pPr rtl="0" indent="0" marL="457200">
              <a:buClr>
                <a:srgbClr val="888888"/>
              </a:buClr>
              <a:buFont typeface="Calibri"/>
              <a:buNone/>
              <a:defRPr sz="1800">
                <a:solidFill>
                  <a:srgbClr val="888888"/>
                </a:solidFill>
              </a:defRPr>
            </a:lvl2pPr>
            <a:lvl3pPr rtl="0" indent="0" marL="914400">
              <a:buClr>
                <a:srgbClr val="888888"/>
              </a:buClr>
              <a:buFont typeface="Calibri"/>
              <a:buNone/>
              <a:defRPr sz="1600">
                <a:solidFill>
                  <a:srgbClr val="888888"/>
                </a:solidFill>
              </a:defRPr>
            </a:lvl3pPr>
            <a:lvl4pPr rtl="0" indent="0" marL="1371600">
              <a:buClr>
                <a:srgbClr val="888888"/>
              </a:buClr>
              <a:buFont typeface="Calibri"/>
              <a:buNone/>
              <a:defRPr sz="1400">
                <a:solidFill>
                  <a:srgbClr val="888888"/>
                </a:solidFill>
              </a:defRPr>
            </a:lvl4pPr>
            <a:lvl5pPr rtl="0" indent="0" marL="1828800">
              <a:buClr>
                <a:srgbClr val="888888"/>
              </a:buClr>
              <a:buFont typeface="Calibri"/>
              <a:buNone/>
              <a:defRPr sz="1400">
                <a:solidFill>
                  <a:srgbClr val="888888"/>
                </a:solidFill>
              </a:defRPr>
            </a:lvl5pPr>
            <a:lvl6pPr rtl="0" indent="0" marL="2286000">
              <a:buClr>
                <a:srgbClr val="888888"/>
              </a:buClr>
              <a:buFont typeface="Calibri"/>
              <a:buNone/>
              <a:defRPr sz="1400">
                <a:solidFill>
                  <a:srgbClr val="888888"/>
                </a:solidFill>
              </a:defRPr>
            </a:lvl6pPr>
            <a:lvl7pPr rtl="0" indent="0" marL="2743200">
              <a:buClr>
                <a:srgbClr val="888888"/>
              </a:buClr>
              <a:buFont typeface="Calibri"/>
              <a:buNone/>
              <a:defRPr sz="1400">
                <a:solidFill>
                  <a:srgbClr val="888888"/>
                </a:solidFill>
              </a:defRPr>
            </a:lvl7pPr>
            <a:lvl8pPr rtl="0" indent="0" marL="3200400">
              <a:buClr>
                <a:srgbClr val="888888"/>
              </a:buClr>
              <a:buFont typeface="Calibri"/>
              <a:buNone/>
              <a:defRPr sz="1400">
                <a:solidFill>
                  <a:srgbClr val="888888"/>
                </a:solidFill>
              </a:defRPr>
            </a:lvl8pPr>
            <a:lvl9pPr rtl="0" indent="0" marL="3657600">
              <a:buClr>
                <a:srgbClr val="888888"/>
              </a:buClr>
              <a:buFont typeface="Calibri"/>
              <a:buNone/>
              <a:defRPr sz="1400">
                <a:solidFill>
                  <a:srgbClr val="888888"/>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2.xml" Type="http://schemas.openxmlformats.org/officeDocument/2006/relationships/slideLayout" Id="rId12"/><Relationship Target="../slideLayouts/slideLayout1.xml" Type="http://schemas.openxmlformats.org/officeDocument/2006/relationships/slideLayout" Id="rId1"/><Relationship Target="../theme/theme3.xml" Type="http://schemas.openxmlformats.org/officeDocument/2006/relationships/theme" Id="rId13"/><Relationship Target="../slideLayouts/slideLayout4.xml" Type="http://schemas.openxmlformats.org/officeDocument/2006/relationships/slideLayout" Id="rId4"/><Relationship Target="../slideLayouts/slideLayout10.xml" Type="http://schemas.openxmlformats.org/officeDocument/2006/relationships/slideLayout" Id="rId10"/><Relationship Target="../slideLayouts/slideLayout3.xml" Type="http://schemas.openxmlformats.org/officeDocument/2006/relationships/slideLayout" Id="rId3"/><Relationship Target="../slideLayouts/slideLayout11.xml" Type="http://schemas.openxmlformats.org/officeDocument/2006/relationships/slideLayout" Id="rId11"/><Relationship Target="../slideLayouts/slideLayout9.xml" Type="http://schemas.openxmlformats.org/officeDocument/2006/relationships/slideLayout" Id="rId9"/><Relationship Target="../slideLayouts/slideLayout6.xml" Type="http://schemas.openxmlformats.org/officeDocument/2006/relationships/slideLayout" Id="rId6"/><Relationship Target="../slideLayouts/slideLayout5.xml" Type="http://schemas.openxmlformats.org/officeDocument/2006/relationships/slideLayout" Id="rId5"/><Relationship Target="../slideLayouts/slideLayout8.xml" Type="http://schemas.openxmlformats.org/officeDocument/2006/relationships/slideLayout" Id="rId8"/><Relationship Target="../slideLayouts/slideLayout7.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y="0" x="0"/>
          <a:ext cy="0" cx="0"/>
          <a:chOff y="0" x="0"/>
          <a:chExt cy="0" cx="0"/>
        </a:xfrm>
      </p:grpSpPr>
      <p:sp>
        <p:nvSpPr>
          <p:cNvPr id="9" name="Shape 9"/>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marR="0" indent="0" marL="0">
              <a:lnSpc>
                <a:spcPct val="100000"/>
              </a:lnSpc>
              <a:spcBef>
                <a:spcPts val="0"/>
              </a:spcBef>
              <a:spcAft>
                <a:spcPts val="0"/>
              </a:spcAft>
              <a:buClr>
                <a:schemeClr val="dk1"/>
              </a:buClr>
              <a:buFont typeface="Calibri"/>
              <a:buNone/>
              <a:defRPr strike="noStrike" u="none" b="0" cap="none" baseline="0" sz="4400" i="0">
                <a:solidFill>
                  <a:schemeClr val="dk1"/>
                </a:solidFill>
                <a:latin typeface="Calibri"/>
                <a:ea typeface="Calibri"/>
                <a:cs typeface="Calibri"/>
                <a:sym typeface="Calibri"/>
              </a:defRPr>
            </a:lvl1pPr>
            <a:lvl2pPr algn="ctr" rtl="0" marR="0" indent="0" marL="0">
              <a:lnSpc>
                <a:spcPct val="100000"/>
              </a:lnSpc>
              <a:spcBef>
                <a:spcPts val="0"/>
              </a:spcBef>
              <a:spcAft>
                <a:spcPts val="0"/>
              </a:spcAft>
              <a:buClr>
                <a:schemeClr val="dk1"/>
              </a:buClr>
              <a:buFont typeface="Calibri"/>
              <a:buNone/>
              <a:defRPr strike="noStrike" u="none" b="0" cap="none" baseline="0" sz="4400" i="0">
                <a:solidFill>
                  <a:schemeClr val="dk1"/>
                </a:solidFill>
                <a:latin typeface="Calibri"/>
                <a:ea typeface="Calibri"/>
                <a:cs typeface="Calibri"/>
                <a:sym typeface="Calibri"/>
              </a:defRPr>
            </a:lvl2pPr>
            <a:lvl3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3pPr>
            <a:lvl4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4pPr>
            <a:lvl5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5pPr>
            <a:lvl6pPr algn="ctr" rtl="0" marR="0" indent="0" marL="457200">
              <a:spcBef>
                <a:spcPts val="0"/>
              </a:spcBef>
              <a:spcAft>
                <a:spcPts val="0"/>
              </a:spcAft>
              <a:defRPr strike="noStrike" u="none" b="0" cap="none" baseline="0" sz="4400" i="0">
                <a:solidFill>
                  <a:schemeClr val="dk1"/>
                </a:solidFill>
                <a:latin typeface="Calibri"/>
                <a:ea typeface="Calibri"/>
                <a:cs typeface="Calibri"/>
                <a:sym typeface="Calibri"/>
              </a:defRPr>
            </a:lvl6pPr>
            <a:lvl7pPr algn="ctr" rtl="0" marR="0" indent="0" marL="914400">
              <a:spcBef>
                <a:spcPts val="0"/>
              </a:spcBef>
              <a:spcAft>
                <a:spcPts val="0"/>
              </a:spcAft>
              <a:defRPr strike="noStrike" u="none" b="0" cap="none" baseline="0" sz="4400" i="0">
                <a:solidFill>
                  <a:schemeClr val="dk1"/>
                </a:solidFill>
                <a:latin typeface="Calibri"/>
                <a:ea typeface="Calibri"/>
                <a:cs typeface="Calibri"/>
                <a:sym typeface="Calibri"/>
              </a:defRPr>
            </a:lvl7pPr>
            <a:lvl8pPr algn="ctr" rtl="0" marR="0" indent="0" marL="1371600">
              <a:spcBef>
                <a:spcPts val="0"/>
              </a:spcBef>
              <a:spcAft>
                <a:spcPts val="0"/>
              </a:spcAft>
              <a:defRPr strike="noStrike" u="none" b="0" cap="none" baseline="0" sz="4400" i="0">
                <a:solidFill>
                  <a:schemeClr val="dk1"/>
                </a:solidFill>
                <a:latin typeface="Calibri"/>
                <a:ea typeface="Calibri"/>
                <a:cs typeface="Calibri"/>
                <a:sym typeface="Calibri"/>
              </a:defRPr>
            </a:lvl8pPr>
            <a:lvl9pPr algn="ctr" rtl="0" marR="0" indent="0" marL="1828800">
              <a:spcBef>
                <a:spcPts val="0"/>
              </a:spcBef>
              <a:spcAft>
                <a:spcPts val="0"/>
              </a:spcAft>
              <a:defRPr strike="noStrike" u="none" b="0" cap="none" baseline="0" sz="4400" i="0">
                <a:solidFill>
                  <a:schemeClr val="dk1"/>
                </a:solidFill>
                <a:latin typeface="Calibri"/>
                <a:ea typeface="Calibri"/>
                <a:cs typeface="Calibri"/>
                <a:sym typeface="Calibri"/>
              </a:defRPr>
            </a:lvl9pPr>
          </a:lstStyle>
          <a:p/>
        </p:txBody>
      </p:sp>
      <p:sp>
        <p:nvSpPr>
          <p:cNvPr id="10" name="Shape 10"/>
          <p:cNvSpPr txBox="1"/>
          <p:nvPr>
            <p:ph idx="1" type="body"/>
          </p:nvPr>
        </p:nvSpPr>
        <p:spPr>
          <a:xfrm>
            <a:off y="1600200" x="457200"/>
            <a:ext cy="4525960" cx="8229600"/>
          </a:xfrm>
          <a:prstGeom prst="rect">
            <a:avLst/>
          </a:prstGeom>
          <a:noFill/>
          <a:ln>
            <a:noFill/>
          </a:ln>
        </p:spPr>
        <p:txBody>
          <a:bodyPr bIns="91425" rIns="91425" lIns="91425" tIns="91425" anchor="t" anchorCtr="0"/>
          <a:lstStyle>
            <a:lvl1pPr algn="l" rtl="0" marR="0" indent="-25400" marL="342900">
              <a:lnSpc>
                <a:spcPct val="100000"/>
              </a:lnSpc>
              <a:spcBef>
                <a:spcPts val="640"/>
              </a:spcBef>
              <a:spcAft>
                <a:spcPts val="0"/>
              </a:spcAft>
              <a:buClr>
                <a:schemeClr val="dk1"/>
              </a:buClr>
              <a:buFont typeface="Calibri"/>
              <a:buChar char="•"/>
              <a:defRPr strike="noStrike" u="none" b="0" cap="none" baseline="0" sz="3200" i="0">
                <a:solidFill>
                  <a:schemeClr val="dk1"/>
                </a:solidFill>
                <a:latin typeface="Calibri"/>
                <a:ea typeface="Calibri"/>
                <a:cs typeface="Calibri"/>
                <a:sym typeface="Calibri"/>
              </a:defRPr>
            </a:lvl1pPr>
            <a:lvl2pPr algn="l" rtl="0" marR="0" indent="-6350" marL="742950">
              <a:lnSpc>
                <a:spcPct val="100000"/>
              </a:lnSpc>
              <a:spcBef>
                <a:spcPts val="560"/>
              </a:spcBef>
              <a:spcAft>
                <a:spcPts val="0"/>
              </a:spcAft>
              <a:buClr>
                <a:schemeClr val="dk1"/>
              </a:buClr>
              <a:buFont typeface="Calibri"/>
              <a:buChar char="•"/>
              <a:defRPr strike="noStrike" u="none" b="0" cap="none" baseline="0" sz="2800" i="0">
                <a:solidFill>
                  <a:schemeClr val="dk1"/>
                </a:solidFill>
                <a:latin typeface="Calibri"/>
                <a:ea typeface="Calibri"/>
                <a:cs typeface="Calibri"/>
                <a:sym typeface="Calibri"/>
              </a:defRPr>
            </a:lvl2pPr>
            <a:lvl3pPr algn="l" rtl="0" marR="0" indent="12700" marL="1143000">
              <a:lnSpc>
                <a:spcPct val="100000"/>
              </a:lnSpc>
              <a:spcBef>
                <a:spcPts val="480"/>
              </a:spcBef>
              <a:spcAft>
                <a:spcPts val="0"/>
              </a:spcAft>
              <a:buClr>
                <a:schemeClr val="dk1"/>
              </a:buClr>
              <a:buFont typeface="Calibri"/>
              <a:buChar char="•"/>
              <a:defRPr strike="noStrike" u="none" b="0" cap="none" baseline="0" sz="2400" i="0">
                <a:solidFill>
                  <a:schemeClr val="dk1"/>
                </a:solidFill>
                <a:latin typeface="Calibri"/>
                <a:ea typeface="Calibri"/>
                <a:cs typeface="Calibri"/>
                <a:sym typeface="Calibri"/>
              </a:defRPr>
            </a:lvl3pPr>
            <a:lvl4pPr algn="l" rtl="0" marR="0" indent="-25400" marL="16002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4pPr>
            <a:lvl5pPr algn="l" rtl="0" marR="0" indent="-25400" marL="20574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5pPr>
            <a:lvl6pPr algn="l" rtl="0" marR="0" indent="-25400" marL="25146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6pPr>
            <a:lvl7pPr algn="l" rtl="0" marR="0" indent="-25400" marL="29718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7pPr>
            <a:lvl8pPr algn="l" rtl="0" marR="0" indent="-25400" marL="34290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8pPr>
            <a:lvl9pPr algn="l" rtl="0" marR="0" indent="-25400" marL="3886200">
              <a:lnSpc>
                <a:spcPct val="100000"/>
              </a:lnSpc>
              <a:spcBef>
                <a:spcPts val="400"/>
              </a:spcBef>
              <a:spcAft>
                <a:spcPts val="0"/>
              </a:spcAft>
              <a:buClr>
                <a:schemeClr val="dk1"/>
              </a:buClr>
              <a:buFont typeface="Calibri"/>
              <a:buChar char="•"/>
              <a:defRPr strike="noStrike" u="none" b="0" cap="none" baseline="0" sz="2000" i="0">
                <a:solidFill>
                  <a:schemeClr val="dk1"/>
                </a:solidFill>
                <a:latin typeface="Calibri"/>
                <a:ea typeface="Calibri"/>
                <a:cs typeface="Calibri"/>
                <a:sym typeface="Calibri"/>
              </a:defRPr>
            </a:lvl9pPr>
          </a:lstStyle>
          <a:p/>
        </p:txBody>
      </p:sp>
      <p:sp>
        <p:nvSpPr>
          <p:cNvPr id="11" name="Shape 11"/>
          <p:cNvSpPr txBox="1"/>
          <p:nvPr>
            <p:ph idx="10" type="dt"/>
          </p:nvPr>
        </p:nvSpPr>
        <p:spPr>
          <a:xfrm>
            <a:off y="6356350" x="457200"/>
            <a:ext cy="365125" cx="2133598"/>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1pPr>
            <a:lvl2pPr algn="l" rtl="0" marR="0" indent="0" marL="457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2pPr>
            <a:lvl3pPr algn="l" rtl="0" marR="0" indent="0" marL="914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3pPr>
            <a:lvl4pPr algn="l" rtl="0" marR="0" indent="0" marL="1371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4pPr>
            <a:lvl5pPr algn="l" rtl="0" marR="0" indent="0" marL="18288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5pPr>
            <a:lvl6pPr algn="l" rtl="0" marR="0" indent="0" marL="22860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6pPr>
            <a:lvl7pPr algn="l" rtl="0" marR="0" indent="0" marL="2743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7pPr>
            <a:lvl8pPr algn="l" rtl="0" marR="0" indent="0" marL="3200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8pPr>
            <a:lvl9pPr algn="l" rtl="0" marR="0" indent="0" marL="3657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9pPr>
          </a:lstStyle>
          <a:p/>
        </p:txBody>
      </p:sp>
      <p:sp>
        <p:nvSpPr>
          <p:cNvPr id="12" name="Shape 12"/>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l" rtl="0" marR="0" indent="0" marL="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1pPr>
            <a:lvl2pPr algn="l" rtl="0" marR="0" indent="0" marL="457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2pPr>
            <a:lvl3pPr algn="l" rtl="0" marR="0" indent="0" marL="914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3pPr>
            <a:lvl4pPr algn="l" rtl="0" marR="0" indent="0" marL="1371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4pPr>
            <a:lvl5pPr algn="l" rtl="0" marR="0" indent="0" marL="18288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5pPr>
            <a:lvl6pPr algn="l" rtl="0" marR="0" indent="0" marL="22860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6pPr>
            <a:lvl7pPr algn="l" rtl="0" marR="0" indent="0" marL="27432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7pPr>
            <a:lvl8pPr algn="l" rtl="0" marR="0" indent="0" marL="32004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8pPr>
            <a:lvl9pPr algn="l" rtl="0" marR="0" indent="0" marL="3657600">
              <a:lnSpc>
                <a:spcPct val="100000"/>
              </a:lnSpc>
              <a:spcBef>
                <a:spcPts val="0"/>
              </a:spcBef>
              <a:spcAft>
                <a:spcPts val="0"/>
              </a:spcAft>
              <a:buClr>
                <a:schemeClr val="dk1"/>
              </a:buClr>
              <a:buFont typeface="Calibri"/>
              <a:buNone/>
              <a:defRPr strike="noStrike" u="none" b="0" cap="none" baseline="0" sz="1800" i="0">
                <a:solidFill>
                  <a:schemeClr val="dk1"/>
                </a:solidFill>
                <a:latin typeface="Calibri"/>
                <a:ea typeface="Calibri"/>
                <a:cs typeface="Calibri"/>
                <a:sym typeface="Calibri"/>
              </a:defRPr>
            </a:lvl9pPr>
          </a:lstStyle>
          <a:p/>
        </p:txBody>
      </p:sp>
      <p:sp>
        <p:nvSpPr>
          <p:cNvPr id="13" name="Shape 13"/>
          <p:cNvSpPr txBox="1"/>
          <p:nvPr>
            <p:ph idx="12" type="sldNum"/>
          </p:nvPr>
        </p:nvSpPr>
        <p:spPr>
          <a:xfrm>
            <a:off y="6356350" x="6553200"/>
            <a:ext cy="365125" cx="2133598"/>
          </a:xfrm>
          <a:prstGeom prst="rect">
            <a:avLst/>
          </a:prstGeom>
          <a:noFill/>
          <a:ln>
            <a:noFill/>
          </a:ln>
        </p:spPr>
        <p:txBody>
          <a:bodyPr bIns="91425" rIns="91425" lIns="91425" tIns="91425" anchor="ctr" anchorCtr="0"/>
          <a:lstStyle>
            <a:lvl1pPr algn="r" rtl="0" marR="0" indent="0" marL="0">
              <a:lnSpc>
                <a:spcPct val="100000"/>
              </a:lnSpc>
              <a:spcBef>
                <a:spcPts val="0"/>
              </a:spcBef>
              <a:spcAft>
                <a:spcPts val="0"/>
              </a:spcAft>
              <a:buClr>
                <a:srgbClr val="898989"/>
              </a:buClr>
              <a:buFont typeface="Calibri"/>
              <a:buNone/>
              <a:defRPr strike="noStrike" u="none" b="0" cap="none" baseline="0" sz="1200" i="0">
                <a:solidFill>
                  <a:srgbClr val="898989"/>
                </a:solidFill>
                <a:latin typeface="Calibri"/>
                <a:ea typeface="Calibri"/>
                <a:cs typeface="Calibri"/>
                <a:sym typeface="Calibri"/>
              </a:defRPr>
            </a:lvl1pPr>
            <a:lvl2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2pPr>
            <a:lvl3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3pPr>
            <a:lvl4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4pPr>
            <a:lvl5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5pPr>
            <a:lvl6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6pPr>
            <a:lvl7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7pPr>
            <a:lvl8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8pPr>
            <a:lvl9pPr algn="l" rtl="0" marR="0" indent="0" marL="0">
              <a:lnSpc>
                <a:spcPct val="100000"/>
              </a:lnSpc>
              <a:spcBef>
                <a:spcPts val="0"/>
              </a:spcBef>
              <a:spcAft>
                <a:spcPts val="0"/>
              </a:spcAft>
              <a:buClr>
                <a:srgbClr val="000000"/>
              </a:buClr>
              <a:buFont typeface="Arial"/>
              <a:buNone/>
              <a:defRPr strike="noStrike" u="none" b="0" cap="none" baseline="0" sz="1400" i="0">
                <a:solidFill>
                  <a:srgbClr val="000000"/>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5.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10.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10.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5.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10.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10.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10.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10.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10.xml" Type="http://schemas.openxmlformats.org/officeDocument/2006/relationships/slideLayout" Id="rId1"/><Relationship Target="../media/image00.pn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6.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1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5.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5.xml" Type="http://schemas.openxmlformats.org/officeDocument/2006/relationships/slideLayout" Id="rId1"/></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8.xml" Type="http://schemas.openxmlformats.org/officeDocument/2006/relationships/slideLayout" Id="rId1"/></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6.xml" Type="http://schemas.openxmlformats.org/officeDocument/2006/relationships/slideLayout" Id="rId1"/></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5.xml" Type="http://schemas.openxmlformats.org/officeDocument/2006/relationships/slideLayout" Id="rId1"/></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12.xml" Type="http://schemas.openxmlformats.org/officeDocument/2006/relationships/slideLayout" Id="rId1"/></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5.xml" Type="http://schemas.openxmlformats.org/officeDocument/2006/relationships/slideLayout" Id="rId1"/></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10.xml" Type="http://schemas.openxmlformats.org/officeDocument/2006/relationships/slideLayout" Id="rId1"/><Relationship Target="../media/image08.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5.xml" Type="http://schemas.openxmlformats.org/officeDocument/2006/relationships/slideLayout" Id="rId1"/><Relationship Target="../media/image07.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6.xml" Type="http://schemas.openxmlformats.org/officeDocument/2006/relationships/slideLayout" Id="rId1"/></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10.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0.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10.xml" Type="http://schemas.openxmlformats.org/officeDocument/2006/relationships/slideLayout" Id="rId1"/></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10.xml" Type="http://schemas.openxmlformats.org/officeDocument/2006/relationships/slideLayout" Id="rId1"/></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10.xml" Type="http://schemas.openxmlformats.org/officeDocument/2006/relationships/slideLayout" Id="rId1"/></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10.xml" Type="http://schemas.openxmlformats.org/officeDocument/2006/relationships/slideLayout" Id="rId1"/></Relationships>
</file>

<file path=ppt/slides/_rels/slide34.xml.rels><?xml version="1.0" encoding="UTF-8" standalone="yes"?><Relationships xmlns="http://schemas.openxmlformats.org/package/2006/relationships"><Relationship Target="../notesSlides/notesSlide34.xml" Type="http://schemas.openxmlformats.org/officeDocument/2006/relationships/notesSlide" Id="rId2"/><Relationship Target="../slideLayouts/slideLayout10.xml" Type="http://schemas.openxmlformats.org/officeDocument/2006/relationships/slideLayout" Id="rId1"/></Relationships>
</file>

<file path=ppt/slides/_rels/slide35.xml.rels><?xml version="1.0" encoding="UTF-8" standalone="yes"?><Relationships xmlns="http://schemas.openxmlformats.org/package/2006/relationships"><Relationship Target="../notesSlides/notesSlide35.xml" Type="http://schemas.openxmlformats.org/officeDocument/2006/relationships/notesSlide" Id="rId2"/><Relationship Target="../slideLayouts/slideLayout10.xml" Type="http://schemas.openxmlformats.org/officeDocument/2006/relationships/slideLayout" Id="rId1"/></Relationships>
</file>

<file path=ppt/slides/_rels/slide36.xml.rels><?xml version="1.0" encoding="UTF-8" standalone="yes"?><Relationships xmlns="http://schemas.openxmlformats.org/package/2006/relationships"><Relationship Target="../notesSlides/notesSlide36.xml" Type="http://schemas.openxmlformats.org/officeDocument/2006/relationships/notesSlide" Id="rId2"/><Relationship Target="../slideLayouts/slideLayout10.xml" Type="http://schemas.openxmlformats.org/officeDocument/2006/relationships/slideLayout" Id="rId1"/></Relationships>
</file>

<file path=ppt/slides/_rels/slide37.xml.rels><?xml version="1.0" encoding="UTF-8" standalone="yes"?><Relationships xmlns="http://schemas.openxmlformats.org/package/2006/relationships"><Relationship Target="../notesSlides/notesSlide37.xml" Type="http://schemas.openxmlformats.org/officeDocument/2006/relationships/notesSlide" Id="rId2"/><Relationship Target="../slideLayouts/slideLayout10.xml" Type="http://schemas.openxmlformats.org/officeDocument/2006/relationships/slideLayout" Id="rId1"/></Relationships>
</file>

<file path=ppt/slides/_rels/slide38.xml.rels><?xml version="1.0" encoding="UTF-8" standalone="yes"?><Relationships xmlns="http://schemas.openxmlformats.org/package/2006/relationships"><Relationship Target="../notesSlides/notesSlide38.xml" Type="http://schemas.openxmlformats.org/officeDocument/2006/relationships/notesSlide" Id="rId2"/><Relationship Target="../slideLayouts/slideLayout10.xml" Type="http://schemas.openxmlformats.org/officeDocument/2006/relationships/slideLayout" Id="rId1"/></Relationships>
</file>

<file path=ppt/slides/_rels/slide39.xml.rels><?xml version="1.0" encoding="UTF-8" standalone="yes"?><Relationships xmlns="http://schemas.openxmlformats.org/package/2006/relationships"><Relationship Target="../notesSlides/notesSlide39.xml" Type="http://schemas.openxmlformats.org/officeDocument/2006/relationships/notesSlide" Id="rId2"/><Relationship Target="../slideLayouts/slideLayout5.xml" Type="http://schemas.openxmlformats.org/officeDocument/2006/relationships/slideLayout" Id="rId1"/><Relationship Target="../media/image02.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10.xml" Type="http://schemas.openxmlformats.org/officeDocument/2006/relationships/slideLayout" Id="rId1"/></Relationships>
</file>

<file path=ppt/slides/_rels/slide40.xml.rels><?xml version="1.0" encoding="UTF-8" standalone="yes"?><Relationships xmlns="http://schemas.openxmlformats.org/package/2006/relationships"><Relationship Target="../notesSlides/notesSlide40.xml" Type="http://schemas.openxmlformats.org/officeDocument/2006/relationships/notesSlide" Id="rId2"/><Relationship Target="../slideLayouts/slideLayout10.xml" Type="http://schemas.openxmlformats.org/officeDocument/2006/relationships/slideLayout" Id="rId1"/></Relationships>
</file>

<file path=ppt/slides/_rels/slide41.xml.rels><?xml version="1.0" encoding="UTF-8" standalone="yes"?><Relationships xmlns="http://schemas.openxmlformats.org/package/2006/relationships"><Relationship Target="../notesSlides/notesSlide41.xml" Type="http://schemas.openxmlformats.org/officeDocument/2006/relationships/notesSlide" Id="rId2"/><Relationship Target="../slideLayouts/slideLayout5.xml" Type="http://schemas.openxmlformats.org/officeDocument/2006/relationships/slideLayout" Id="rId1"/><Relationship Target="../media/image01.jpg" Type="http://schemas.openxmlformats.org/officeDocument/2006/relationships/image" Id="rId3"/></Relationships>
</file>

<file path=ppt/slides/_rels/slide42.xml.rels><?xml version="1.0" encoding="UTF-8" standalone="yes"?><Relationships xmlns="http://schemas.openxmlformats.org/package/2006/relationships"><Relationship Target="../notesSlides/notesSlide42.xml" Type="http://schemas.openxmlformats.org/officeDocument/2006/relationships/notesSlide" Id="rId2"/><Relationship Target="../slideLayouts/slideLayout10.xml" Type="http://schemas.openxmlformats.org/officeDocument/2006/relationships/slideLayout" Id="rId1"/></Relationships>
</file>

<file path=ppt/slides/_rels/slide43.xml.rels><?xml version="1.0" encoding="UTF-8" standalone="yes"?><Relationships xmlns="http://schemas.openxmlformats.org/package/2006/relationships"><Relationship Target="../notesSlides/notesSlide43.xml" Type="http://schemas.openxmlformats.org/officeDocument/2006/relationships/notesSlide" Id="rId2"/><Relationship Target="../slideLayouts/slideLayout5.xml" Type="http://schemas.openxmlformats.org/officeDocument/2006/relationships/slideLayout" Id="rId1"/><Relationship Target="../media/image03.jpg" Type="http://schemas.openxmlformats.org/officeDocument/2006/relationships/image" Id="rId3"/></Relationships>
</file>

<file path=ppt/slides/_rels/slide44.xml.rels><?xml version="1.0" encoding="UTF-8" standalone="yes"?><Relationships xmlns="http://schemas.openxmlformats.org/package/2006/relationships"><Relationship Target="../notesSlides/notesSlide44.xml" Type="http://schemas.openxmlformats.org/officeDocument/2006/relationships/notesSlide" Id="rId2"/><Relationship Target="../slideLayouts/slideLayout10.xml" Type="http://schemas.openxmlformats.org/officeDocument/2006/relationships/slideLayout" Id="rId1"/></Relationships>
</file>

<file path=ppt/slides/_rels/slide45.xml.rels><?xml version="1.0" encoding="UTF-8" standalone="yes"?><Relationships xmlns="http://schemas.openxmlformats.org/package/2006/relationships"><Relationship Target="../notesSlides/notesSlide45.xml" Type="http://schemas.openxmlformats.org/officeDocument/2006/relationships/notesSlide" Id="rId2"/><Relationship Target="../slideLayouts/slideLayout5.xml" Type="http://schemas.openxmlformats.org/officeDocument/2006/relationships/slideLayout" Id="rId1"/><Relationship Target="../media/image03.jpg" Type="http://schemas.openxmlformats.org/officeDocument/2006/relationships/image" Id="rId3"/></Relationships>
</file>

<file path=ppt/slides/_rels/slide46.xml.rels><?xml version="1.0" encoding="UTF-8" standalone="yes"?><Relationships xmlns="http://schemas.openxmlformats.org/package/2006/relationships"><Relationship Target="../notesSlides/notesSlide46.xml" Type="http://schemas.openxmlformats.org/officeDocument/2006/relationships/notesSlide" Id="rId2"/><Relationship Target="../slideLayouts/slideLayout10.xml" Type="http://schemas.openxmlformats.org/officeDocument/2006/relationships/slideLayout" Id="rId1"/></Relationships>
</file>

<file path=ppt/slides/_rels/slide47.xml.rels><?xml version="1.0" encoding="UTF-8" standalone="yes"?><Relationships xmlns="http://schemas.openxmlformats.org/package/2006/relationships"><Relationship Target="../notesSlides/notesSlide47.xml" Type="http://schemas.openxmlformats.org/officeDocument/2006/relationships/notesSlide" Id="rId2"/><Relationship Target="../slideLayouts/slideLayout5.xml" Type="http://schemas.openxmlformats.org/officeDocument/2006/relationships/slideLayout" Id="rId1"/><Relationship Target="../media/image04.jpg" Type="http://schemas.openxmlformats.org/officeDocument/2006/relationships/image" Id="rId3"/></Relationships>
</file>

<file path=ppt/slides/_rels/slide48.xml.rels><?xml version="1.0" encoding="UTF-8" standalone="yes"?><Relationships xmlns="http://schemas.openxmlformats.org/package/2006/relationships"><Relationship Target="../notesSlides/notesSlide48.xml" Type="http://schemas.openxmlformats.org/officeDocument/2006/relationships/notesSlide" Id="rId2"/><Relationship Target="../slideLayouts/slideLayout5.xml" Type="http://schemas.openxmlformats.org/officeDocument/2006/relationships/slideLayout" Id="rId1"/><Relationship Target="../media/image05.jpg" Type="http://schemas.openxmlformats.org/officeDocument/2006/relationships/image" Id="rId3"/></Relationships>
</file>

<file path=ppt/slides/_rels/slide49.xml.rels><?xml version="1.0" encoding="UTF-8" standalone="yes"?><Relationships xmlns="http://schemas.openxmlformats.org/package/2006/relationships"><Relationship Target="../notesSlides/notesSlide49.xml" Type="http://schemas.openxmlformats.org/officeDocument/2006/relationships/notesSlide" Id="rId2"/><Relationship Target="../slideLayouts/slideLayout10.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6.xml" Type="http://schemas.openxmlformats.org/officeDocument/2006/relationships/slideLayout" Id="rId1"/></Relationships>
</file>

<file path=ppt/slides/_rels/slide50.xml.rels><?xml version="1.0" encoding="UTF-8" standalone="yes"?><Relationships xmlns="http://schemas.openxmlformats.org/package/2006/relationships"><Relationship Target="../notesSlides/notesSlide50.xml" Type="http://schemas.openxmlformats.org/officeDocument/2006/relationships/notesSlide" Id="rId2"/><Relationship Target="../slideLayouts/slideLayout10.xml" Type="http://schemas.openxmlformats.org/officeDocument/2006/relationships/slideLayout" Id="rId1"/><Relationship Target="../media/image09.png" Type="http://schemas.openxmlformats.org/officeDocument/2006/relationships/image" Id="rId3"/></Relationships>
</file>

<file path=ppt/slides/_rels/slide51.xml.rels><?xml version="1.0" encoding="UTF-8" standalone="yes"?><Relationships xmlns="http://schemas.openxmlformats.org/package/2006/relationships"><Relationship Target="../notesSlides/notesSlide51.xml" Type="http://schemas.openxmlformats.org/officeDocument/2006/relationships/notesSlide" Id="rId2"/><Relationship Target="../slideLayouts/slideLayout10.xml" Type="http://schemas.openxmlformats.org/officeDocument/2006/relationships/slideLayout" Id="rId1"/></Relationships>
</file>

<file path=ppt/slides/_rels/slide52.xml.rels><?xml version="1.0" encoding="UTF-8" standalone="yes"?><Relationships xmlns="http://schemas.openxmlformats.org/package/2006/relationships"><Relationship Target="../notesSlides/notesSlide52.xml" Type="http://schemas.openxmlformats.org/officeDocument/2006/relationships/notesSlide" Id="rId2"/><Relationship Target="../slideLayouts/slideLayout6.xml" Type="http://schemas.openxmlformats.org/officeDocument/2006/relationships/slideLayout" Id="rId1"/></Relationships>
</file>

<file path=ppt/slides/_rels/slide53.xml.rels><?xml version="1.0" encoding="UTF-8" standalone="yes"?><Relationships xmlns="http://schemas.openxmlformats.org/package/2006/relationships"><Relationship Target="../notesSlides/notesSlide53.xml" Type="http://schemas.openxmlformats.org/officeDocument/2006/relationships/notesSlide" Id="rId2"/><Relationship Target="../slideLayouts/slideLayout10.xml" Type="http://schemas.openxmlformats.org/officeDocument/2006/relationships/slideLayout" Id="rId1"/></Relationships>
</file>

<file path=ppt/slides/_rels/slide54.xml.rels><?xml version="1.0" encoding="UTF-8" standalone="yes"?><Relationships xmlns="http://schemas.openxmlformats.org/package/2006/relationships"><Relationship Target="../notesSlides/notesSlide54.xml" Type="http://schemas.openxmlformats.org/officeDocument/2006/relationships/notesSlide" Id="rId2"/><Relationship Target="../slideLayouts/slideLayout10.xml" Type="http://schemas.openxmlformats.org/officeDocument/2006/relationships/slideLayout" Id="rId1"/><Relationship Target="../media/image10.png" Type="http://schemas.openxmlformats.org/officeDocument/2006/relationships/image" Id="rId3"/></Relationships>
</file>

<file path=ppt/slides/_rels/slide55.xml.rels><?xml version="1.0" encoding="UTF-8" standalone="yes"?><Relationships xmlns="http://schemas.openxmlformats.org/package/2006/relationships"><Relationship Target="../notesSlides/notesSlide55.xml" Type="http://schemas.openxmlformats.org/officeDocument/2006/relationships/notesSlide" Id="rId2"/><Relationship Target="../slideLayouts/slideLayout10.xml" Type="http://schemas.openxmlformats.org/officeDocument/2006/relationships/slideLayout" Id="rId1"/></Relationships>
</file>

<file path=ppt/slides/_rels/slide56.xml.rels><?xml version="1.0" encoding="UTF-8" standalone="yes"?><Relationships xmlns="http://schemas.openxmlformats.org/package/2006/relationships"><Relationship Target="../notesSlides/notesSlide56.xml" Type="http://schemas.openxmlformats.org/officeDocument/2006/relationships/notesSlide" Id="rId2"/><Relationship Target="../slideLayouts/slideLayout10.xml" Type="http://schemas.openxmlformats.org/officeDocument/2006/relationships/slideLayout" Id="rId1"/><Relationship Target="../media/image11.png" Type="http://schemas.openxmlformats.org/officeDocument/2006/relationships/image" Id="rId3"/></Relationships>
</file>

<file path=ppt/slides/_rels/slide57.xml.rels><?xml version="1.0" encoding="UTF-8" standalone="yes"?><Relationships xmlns="http://schemas.openxmlformats.org/package/2006/relationships"><Relationship Target="../notesSlides/notesSlide57.xml" Type="http://schemas.openxmlformats.org/officeDocument/2006/relationships/notesSlide" Id="rId2"/><Relationship Target="../slideLayouts/slideLayout10.xml" Type="http://schemas.openxmlformats.org/officeDocument/2006/relationships/slideLayout" Id="rId1"/><Relationship Target="../media/image06.png" Type="http://schemas.openxmlformats.org/officeDocument/2006/relationships/image" Id="rId3"/></Relationships>
</file>

<file path=ppt/slides/_rels/slide58.xml.rels><?xml version="1.0" encoding="UTF-8" standalone="yes"?><Relationships xmlns="http://schemas.openxmlformats.org/package/2006/relationships"><Relationship Target="../notesSlides/notesSlide58.xml" Type="http://schemas.openxmlformats.org/officeDocument/2006/relationships/notesSlide" Id="rId2"/><Relationship Target="../slideLayouts/slideLayout10.xml" Type="http://schemas.openxmlformats.org/officeDocument/2006/relationships/slideLayout" Id="rId1"/></Relationships>
</file>

<file path=ppt/slides/_rels/slide59.xml.rels><?xml version="1.0" encoding="UTF-8" standalone="yes"?><Relationships xmlns="http://schemas.openxmlformats.org/package/2006/relationships"><Relationship Target="../notesSlides/notesSlide59.xml" Type="http://schemas.openxmlformats.org/officeDocument/2006/relationships/notesSlide" Id="rId2"/><Relationship Target="../slideLayouts/slideLayout10.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8.xml" Type="http://schemas.openxmlformats.org/officeDocument/2006/relationships/slideLayout" Id="rId1"/></Relationships>
</file>

<file path=ppt/slides/_rels/slide60.xml.rels><?xml version="1.0" encoding="UTF-8" standalone="yes"?><Relationships xmlns="http://schemas.openxmlformats.org/package/2006/relationships"><Relationship Target="../notesSlides/notesSlide60.xml" Type="http://schemas.openxmlformats.org/officeDocument/2006/relationships/notesSlide" Id="rId2"/><Relationship Target="../slideLayouts/slideLayout10.xml" Type="http://schemas.openxmlformats.org/officeDocument/2006/relationships/slideLayout" Id="rId1"/></Relationships>
</file>

<file path=ppt/slides/_rels/slide61.xml.rels><?xml version="1.0" encoding="UTF-8" standalone="yes"?><Relationships xmlns="http://schemas.openxmlformats.org/package/2006/relationships"><Relationship Target="../notesSlides/notesSlide61.xml" Type="http://schemas.openxmlformats.org/officeDocument/2006/relationships/notesSlide" Id="rId2"/><Relationship Target="../slideLayouts/slideLayout10.xml" Type="http://schemas.openxmlformats.org/officeDocument/2006/relationships/slideLayout" Id="rId1"/></Relationships>
</file>

<file path=ppt/slides/_rels/slide62.xml.rels><?xml version="1.0" encoding="UTF-8" standalone="yes"?><Relationships xmlns="http://schemas.openxmlformats.org/package/2006/relationships"><Relationship Target="../notesSlides/notesSlide62.xml" Type="http://schemas.openxmlformats.org/officeDocument/2006/relationships/notesSlide" Id="rId2"/><Relationship Target="../slideLayouts/slideLayout6.xml" Type="http://schemas.openxmlformats.org/officeDocument/2006/relationships/slideLayout" Id="rId1"/></Relationships>
</file>

<file path=ppt/slides/_rels/slide63.xml.rels><?xml version="1.0" encoding="UTF-8" standalone="yes"?><Relationships xmlns="http://schemas.openxmlformats.org/package/2006/relationships"><Relationship Target="../notesSlides/notesSlide63.xml" Type="http://schemas.openxmlformats.org/officeDocument/2006/relationships/notesSlide" Id="rId2"/><Relationship Target="../slideLayouts/slideLayout10.xml" Type="http://schemas.openxmlformats.org/officeDocument/2006/relationships/slideLayout" Id="rId1"/></Relationships>
</file>

<file path=ppt/slides/_rels/slide64.xml.rels><?xml version="1.0" encoding="UTF-8" standalone="yes"?><Relationships xmlns="http://schemas.openxmlformats.org/package/2006/relationships"><Relationship Target="../notesSlides/notesSlide64.xml" Type="http://schemas.openxmlformats.org/officeDocument/2006/relationships/notesSlide" Id="rId2"/><Relationship Target="../slideLayouts/slideLayout10.xml" Type="http://schemas.openxmlformats.org/officeDocument/2006/relationships/slideLayout" Id="rId1"/></Relationships>
</file>

<file path=ppt/slides/_rels/slide65.xml.rels><?xml version="1.0" encoding="UTF-8" standalone="yes"?><Relationships xmlns="http://schemas.openxmlformats.org/package/2006/relationships"><Relationship Target="../notesSlides/notesSlide65.xml" Type="http://schemas.openxmlformats.org/officeDocument/2006/relationships/notesSlide" Id="rId2"/><Relationship Target="../slideLayouts/slideLayout10.xml" Type="http://schemas.openxmlformats.org/officeDocument/2006/relationships/slideLayout" Id="rId1"/></Relationships>
</file>

<file path=ppt/slides/_rels/slide66.xml.rels><?xml version="1.0" encoding="UTF-8" standalone="yes"?><Relationships xmlns="http://schemas.openxmlformats.org/package/2006/relationships"><Relationship Target="../notesSlides/notesSlide66.xml" Type="http://schemas.openxmlformats.org/officeDocument/2006/relationships/notesSlide" Id="rId2"/><Relationship Target="../slideLayouts/slideLayout10.xml" Type="http://schemas.openxmlformats.org/officeDocument/2006/relationships/slideLayout" Id="rId1"/></Relationships>
</file>

<file path=ppt/slides/_rels/slide67.xml.rels><?xml version="1.0" encoding="UTF-8" standalone="yes"?><Relationships xmlns="http://schemas.openxmlformats.org/package/2006/relationships"><Relationship Target="../notesSlides/notesSlide67.xml" Type="http://schemas.openxmlformats.org/officeDocument/2006/relationships/notesSlide" Id="rId2"/><Relationship Target="../slideLayouts/slideLayout10.xml" Type="http://schemas.openxmlformats.org/officeDocument/2006/relationships/slideLayout" Id="rId1"/></Relationships>
</file>

<file path=ppt/slides/_rels/slide68.xml.rels><?xml version="1.0" encoding="UTF-8" standalone="yes"?><Relationships xmlns="http://schemas.openxmlformats.org/package/2006/relationships"><Relationship Target="../notesSlides/notesSlide68.xml" Type="http://schemas.openxmlformats.org/officeDocument/2006/relationships/notesSlide" Id="rId2"/><Relationship Target="../slideLayouts/slideLayout10.xml" Type="http://schemas.openxmlformats.org/officeDocument/2006/relationships/slideLayout" Id="rId1"/></Relationships>
</file>

<file path=ppt/slides/_rels/slide69.xml.rels><?xml version="1.0" encoding="UTF-8" standalone="yes"?><Relationships xmlns="http://schemas.openxmlformats.org/package/2006/relationships"><Relationship Target="../notesSlides/notesSlide69.xml" Type="http://schemas.openxmlformats.org/officeDocument/2006/relationships/notesSlide" Id="rId2"/><Relationship Target="../slideLayouts/slideLayout10.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10.xml" Type="http://schemas.openxmlformats.org/officeDocument/2006/relationships/slideLayout" Id="rId1"/></Relationships>
</file>

<file path=ppt/slides/_rels/slide70.xml.rels><?xml version="1.0" encoding="UTF-8" standalone="yes"?><Relationships xmlns="http://schemas.openxmlformats.org/package/2006/relationships"><Relationship Target="../notesSlides/notesSlide70.xml" Type="http://schemas.openxmlformats.org/officeDocument/2006/relationships/notesSlide" Id="rId2"/><Relationship Target="../slideLayouts/slideLayout10.xml" Type="http://schemas.openxmlformats.org/officeDocument/2006/relationships/slideLayout" Id="rId1"/></Relationships>
</file>

<file path=ppt/slides/_rels/slide71.xml.rels><?xml version="1.0" encoding="UTF-8" standalone="yes"?><Relationships xmlns="http://schemas.openxmlformats.org/package/2006/relationships"><Relationship Target="../notesSlides/notesSlide71.xml" Type="http://schemas.openxmlformats.org/officeDocument/2006/relationships/notesSlide" Id="rId2"/><Relationship Target="../slideLayouts/slideLayout10.xml" Type="http://schemas.openxmlformats.org/officeDocument/2006/relationships/slideLayout" Id="rId1"/></Relationships>
</file>

<file path=ppt/slides/_rels/slide72.xml.rels><?xml version="1.0" encoding="UTF-8" standalone="yes"?><Relationships xmlns="http://schemas.openxmlformats.org/package/2006/relationships"><Relationship Target="../notesSlides/notesSlide72.xml" Type="http://schemas.openxmlformats.org/officeDocument/2006/relationships/notesSlide" Id="rId2"/><Relationship Target="../slideLayouts/slideLayout10.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10.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5.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y="0" x="0"/>
          <a:ext cy="0" cx="0"/>
          <a:chOff y="0" x="0"/>
          <a:chExt cy="0" cx="0"/>
        </a:xfrm>
      </p:grpSpPr>
      <p:sp>
        <p:nvSpPr>
          <p:cNvPr id="57" name="Shape 57"/>
          <p:cNvSpPr txBox="1"/>
          <p:nvPr/>
        </p:nvSpPr>
        <p:spPr>
          <a:xfrm>
            <a:off y="438025" x="731325"/>
            <a:ext cy="6185400" cx="80388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sng" b="1" cap="none" baseline="0" sz="1800" lang="en-US" i="0">
                <a:solidFill>
                  <a:schemeClr val="dk1"/>
                </a:solidFill>
                <a:latin typeface="Calibri"/>
                <a:ea typeface="Calibri"/>
                <a:cs typeface="Calibri"/>
                <a:sym typeface="Calibri"/>
              </a:rPr>
              <a:t>QA Engineer Job Posting for Introduction </a:t>
            </a:r>
          </a:p>
          <a:p>
            <a:r>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Think about impacting 1 out of every 2 people online--in innovative and imaginative ways that are uniquely Yahoo!. After all, it's big thinkers like you who will create the next generation of Internet experiences for consumers and advertisers across the globe. Now's the time to show the world what you've got. Put your ideas to work for over half a billion people. </a:t>
            </a:r>
            <a:r>
              <a:rPr strike="noStrike" u="none" b="1" cap="none" baseline="0" sz="1800" lang="en-US" i="0">
                <a:solidFill>
                  <a:schemeClr val="dk1"/>
                </a:solidFill>
              </a:rPr>
              <a:t>Yahoo! currently has various levels and types of </a:t>
            </a:r>
            <a:r>
              <a:rPr strike="noStrike" u="none" b="1" cap="none" baseline="0" sz="1800" lang="en-US" i="0">
                <a:solidFill>
                  <a:srgbClr val="FF0000"/>
                </a:solidFill>
              </a:rPr>
              <a:t>Targeting</a:t>
            </a:r>
            <a:r>
              <a:rPr strike="noStrike" u="none" b="1" cap="none" baseline="0" sz="1800" lang="en-US" i="0">
                <a:solidFill>
                  <a:schemeClr val="dk1"/>
                </a:solidFill>
              </a:rPr>
              <a:t> QA Engineer positions available at our office in Santa Clara</a:t>
            </a:r>
            <a:r>
              <a:rPr strike="noStrike" u="none" b="0" cap="none" baseline="0" sz="1800" lang="en-US" i="0">
                <a:solidFill>
                  <a:schemeClr val="dk1"/>
                </a:solidFill>
              </a:rPr>
              <a:t>.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Perform tests on an application that spans across multiple platforms based on a variety of technologies, such as cloud computing (grid) based </a:t>
            </a:r>
            <a:r>
              <a:rPr strike="noStrike" u="none" b="0" cap="none" baseline="0" sz="1800" lang="en-US" i="0">
                <a:solidFill>
                  <a:srgbClr val="C00000"/>
                </a:solidFill>
              </a:rPr>
              <a:t>ETL systems</a:t>
            </a:r>
            <a:r>
              <a:rPr strike="noStrike" u="none" b="0" cap="none" baseline="0" sz="1800" lang="en-US" i="0">
                <a:solidFill>
                  <a:schemeClr val="dk1"/>
                </a:solidFill>
              </a:rPr>
              <a:t>, memory intensive calculations, and </a:t>
            </a:r>
            <a:r>
              <a:rPr strike="noStrike" u="none" b="0" cap="none" baseline="0" sz="1800" lang="en-US" i="0">
                <a:solidFill>
                  <a:srgbClr val="C00000"/>
                </a:solidFill>
              </a:rPr>
              <a:t>data warehousing</a:t>
            </a:r>
            <a:r>
              <a:rPr strike="noStrike" u="none" b="0" cap="none" baseline="0" sz="1800" lang="en-US" i="0">
                <a:solidFill>
                  <a:schemeClr val="dk1"/>
                </a:solidFill>
              </a:rPr>
              <a:t>. Automate and run a subset of the production data to the testing environments. Generate and populate data sets for large-scale proprietary and commercial databases during the QA cycle and may involve setup, deployment and configuration of non-production environments. </a:t>
            </a:r>
            <a:r>
              <a:rPr strike="noStrike" u="none" b="0" cap="none" baseline="0" sz="1800" lang="en-US" i="0">
                <a:solidFill>
                  <a:srgbClr val="C00000"/>
                </a:solidFill>
              </a:rPr>
              <a:t>Validate the data produced for external and internal feeds via complex queries and ensuring that business rules are enforced and respected in the core data processing system using data mining and/or image processing techniques</a:t>
            </a:r>
            <a:r>
              <a:rPr strike="noStrike" u="none" b="0" cap="none" baseline="0" sz="1800" lang="en-US" i="0">
                <a:solidFill>
                  <a:schemeClr val="dk1"/>
                </a:solidFill>
              </a:rPr>
              <a:t>. </a:t>
            </a:r>
            <a:r>
              <a:rPr strike="noStrike" u="none" b="0" cap="none" baseline="0" sz="1800" lang="en-US" i="0">
                <a:solidFill>
                  <a:srgbClr val="FF0000"/>
                </a:solidFill>
              </a:rPr>
              <a:t>Assist in the implementation of processes appropriate with effectively testing and/or releasing large-scale hardware, database, and software applications. Create and enhance test suites, test cases, and test harnesses.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y="0" x="0"/>
          <a:ext cy="0" cx="0"/>
          <a:chOff y="0" x="0"/>
          <a:chExt cy="0" cx="0"/>
        </a:xfrm>
      </p:grpSpPr>
      <p:sp>
        <p:nvSpPr>
          <p:cNvPr id="111" name="Shape 111"/>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 Software Tools</a:t>
            </a:r>
          </a:p>
        </p:txBody>
      </p:sp>
      <p:sp>
        <p:nvSpPr>
          <p:cNvPr id="112" name="Shape 112"/>
          <p:cNvSpPr txBox="1"/>
          <p:nvPr>
            <p:ph idx="1" type="body"/>
          </p:nvPr>
        </p:nvSpPr>
        <p:spPr>
          <a:xfrm>
            <a:off y="1600200" x="457200"/>
            <a:ext cy="4525960" cx="8229600"/>
          </a:xfrm>
          <a:prstGeom prst="rect">
            <a:avLst/>
          </a:prstGeom>
          <a:noFill/>
          <a:ln w="9525" cap="rnd">
            <a:solidFill>
              <a:srgbClr val="00B0F0"/>
            </a:solidFill>
            <a:prstDash val="solid"/>
            <a:miter/>
            <a:headEnd w="med" len="med" type="none"/>
            <a:tailEnd w="med" len="med" type="none"/>
          </a:ln>
        </p:spPr>
        <p:txBody>
          <a:bodyPr bIns="45700" rIns="91425" lIns="91425" tIns="45700" anchor="t" anchorCtr="0">
            <a:noAutofit/>
          </a:bodyPr>
          <a:lstStyle/>
          <a:p>
            <a:pPr algn="l" rtl="0" lvl="3" marR="0" indent="0" marL="1371600">
              <a:lnSpc>
                <a:spcPct val="90000"/>
              </a:lnSpc>
              <a:spcBef>
                <a:spcPts val="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SAP Business Objects</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IBM Cognos</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Microsoft Analytical Tools</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Oracle O</a:t>
            </a:r>
            <a:r>
              <a:rPr strike="noStrike" u="none" b="1" cap="none" baseline="0" sz="3000" lang="en-US" i="0">
                <a:solidFill>
                  <a:schemeClr val="dk1"/>
                </a:solidFill>
                <a:latin typeface="Calibri"/>
                <a:ea typeface="Calibri"/>
                <a:cs typeface="Calibri"/>
                <a:sym typeface="Calibri"/>
              </a:rPr>
              <a:t>BI</a:t>
            </a:r>
            <a:r>
              <a:rPr strike="noStrike" u="none" b="0" cap="none" baseline="0" sz="3000" lang="en-US" i="0">
                <a:solidFill>
                  <a:schemeClr val="dk1"/>
                </a:solidFill>
                <a:latin typeface="Calibri"/>
                <a:ea typeface="Calibri"/>
                <a:cs typeface="Calibri"/>
                <a:sym typeface="Calibri"/>
              </a:rPr>
              <a:t>EE</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SAS Enterprise Server</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Microstrategy</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Qliktech</a:t>
            </a:r>
          </a:p>
          <a:p>
            <a:pPr algn="l" rtl="0" lvl="3" marR="0" indent="0" marL="1371600">
              <a:lnSpc>
                <a:spcPct val="90000"/>
              </a:lnSpc>
              <a:spcBef>
                <a:spcPts val="400"/>
              </a:spcBef>
              <a:spcAft>
                <a:spcPts val="0"/>
              </a:spcAft>
              <a:buClr>
                <a:schemeClr val="dk1"/>
              </a:buClr>
              <a:buSzPct val="99999"/>
              <a:buFont typeface="Calibri"/>
              <a:buChar char="•"/>
            </a:pPr>
            <a:r>
              <a:rPr strike="noStrike" u="none" b="0" cap="none" baseline="0" sz="3000" lang="en-US" i="0">
                <a:solidFill>
                  <a:schemeClr val="dk1"/>
                </a:solidFill>
                <a:latin typeface="Calibri"/>
                <a:ea typeface="Calibri"/>
                <a:cs typeface="Calibri"/>
                <a:sym typeface="Calibri"/>
              </a:rPr>
              <a:t>Pentaho EE</a:t>
            </a:r>
          </a:p>
          <a:p>
            <a:pPr algn="l" rtl="0" lvl="3" marR="0" indent="0" marL="1371600">
              <a:lnSpc>
                <a:spcPct val="90000"/>
              </a:lnSpc>
              <a:spcBef>
                <a:spcPts val="40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Excel Spreadsheets (Microsoft)</a:t>
            </a:r>
          </a:p>
          <a:p>
            <a:r>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y="0" x="0"/>
          <a:ext cy="0" cx="0"/>
          <a:chOff y="0" x="0"/>
          <a:chExt cy="0" cx="0"/>
        </a:xfrm>
      </p:grpSpPr>
      <p:sp>
        <p:nvSpPr>
          <p:cNvPr id="118" name="Shape 118"/>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 Software Functionality</a:t>
            </a:r>
          </a:p>
        </p:txBody>
      </p:sp>
      <p:sp>
        <p:nvSpPr>
          <p:cNvPr id="119" name="Shape 119"/>
          <p:cNvSpPr txBox="1"/>
          <p:nvPr>
            <p:ph idx="1" type="body"/>
          </p:nvPr>
        </p:nvSpPr>
        <p:spPr>
          <a:xfrm>
            <a:off y="1600200" x="457200"/>
            <a:ext cy="4800600" cx="8305799"/>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1" marR="0" indent="0" marL="457200">
              <a:lnSpc>
                <a:spcPct val="100000"/>
              </a:lnSpc>
              <a:spcBef>
                <a:spcPts val="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Pre-built and ad-hoc Reporting </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 Visual Report builder   </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Data integration  </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Reporting data generation (Cognos Cube generation, Microstrategy server, Microsoft BI server)</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Statistics Applications (SAS)</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Data driven Alerts (Microstrategy)</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Rule driven report generation (SAP Business Objects) </a:t>
            </a:r>
          </a:p>
          <a:p>
            <a:r>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y="0" x="0"/>
          <a:ext cy="0" cx="0"/>
          <a:chOff y="0" x="0"/>
          <a:chExt cy="0" cx="0"/>
        </a:xfrm>
      </p:grpSpPr>
      <p:sp>
        <p:nvSpPr>
          <p:cNvPr id="124" name="Shape 124"/>
          <p:cNvSpPr/>
          <p:nvPr/>
        </p:nvSpPr>
        <p:spPr>
          <a:xfrm>
            <a:off y="1932500" x="2209800"/>
            <a:ext cy="1676399" cx="5638800"/>
          </a:xfrm>
          <a:prstGeom prst="cube">
            <a:avLst>
              <a:gd fmla="val 25000" name="adj"/>
            </a:avLst>
          </a:prstGeom>
          <a:solidFill>
            <a:srgbClr val="40404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rgbClr val="FFFFFF"/>
                </a:solidFill>
                <a:latin typeface="Calibri"/>
                <a:ea typeface="Calibri"/>
                <a:cs typeface="Calibri"/>
                <a:sym typeface="Calibri"/>
              </a:rPr>
              <a:t>Analytics  Tools and Applications (BI engine)</a:t>
            </a:r>
          </a:p>
        </p:txBody>
      </p:sp>
      <p:sp>
        <p:nvSpPr>
          <p:cNvPr id="125" name="Shape 125"/>
          <p:cNvSpPr txBox="1"/>
          <p:nvPr/>
        </p:nvSpPr>
        <p:spPr>
          <a:xfrm>
            <a:off y="0" x="457200"/>
            <a:ext cy="568500" cx="2671800"/>
          </a:xfrm>
          <a:prstGeom prst="rect">
            <a:avLst/>
          </a:prstGeom>
          <a:noFill/>
          <a:ln w="9525" cap="rnd">
            <a:solidFill>
              <a:srgbClr val="C0000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1" cap="none" baseline="0" sz="2800" lang="en-US" i="0">
                <a:solidFill>
                  <a:schemeClr val="dk1"/>
                </a:solidFill>
                <a:latin typeface="Calibri"/>
                <a:ea typeface="Calibri"/>
                <a:cs typeface="Calibri"/>
                <a:sym typeface="Calibri"/>
              </a:rPr>
              <a:t>BI  Concept</a:t>
            </a:r>
          </a:p>
        </p:txBody>
      </p:sp>
      <p:sp>
        <p:nvSpPr>
          <p:cNvPr id="126" name="Shape 126"/>
          <p:cNvSpPr/>
          <p:nvPr/>
        </p:nvSpPr>
        <p:spPr>
          <a:xfrm>
            <a:off y="228600" x="3810000"/>
            <a:ext cy="1524000" cx="2438398"/>
          </a:xfrm>
          <a:prstGeom prst="flowChartMultidocument">
            <a:avLst/>
          </a:prstGeom>
          <a:solidFill>
            <a:srgbClr val="F2F2F2"/>
          </a:solidFill>
          <a:ln w="25400" cap="rnd">
            <a:solidFill>
              <a:srgbClr val="558ED5"/>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Visualization</a:t>
            </a:r>
            <a:r>
              <a:rPr strike="noStrike" u="none" b="0" cap="none" baseline="0" sz="1800" lang="en-US" i="0">
                <a:solidFill>
                  <a:srgbClr val="FFFFFF"/>
                </a:solidFill>
                <a:latin typeface="Calibri"/>
                <a:ea typeface="Calibri"/>
                <a:cs typeface="Calibri"/>
                <a:sym typeface="Calibri"/>
              </a:rPr>
              <a:t>  </a:t>
            </a:r>
          </a:p>
        </p:txBody>
      </p:sp>
      <p:sp>
        <p:nvSpPr>
          <p:cNvPr id="127" name="Shape 127"/>
          <p:cNvSpPr/>
          <p:nvPr/>
        </p:nvSpPr>
        <p:spPr>
          <a:xfrm>
            <a:off y="5291225" x="2098562"/>
            <a:ext cy="1236925" cx="1511775"/>
          </a:xfrm>
          <a:prstGeom prst="flowChartMagneticDisk">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28" name="Shape 128"/>
          <p:cNvSpPr/>
          <p:nvPr/>
        </p:nvSpPr>
        <p:spPr>
          <a:xfrm>
            <a:off y="1295400" x="4038600"/>
            <a:ext cy="1523998" cx="1066798"/>
          </a:xfrm>
          <a:custGeom>
            <a:pathLst>
              <a:path w="1066800" extrusionOk="0" h="1524000">
                <a:moveTo>
                  <a:pt y="1257300" x="0"/>
                </a:moveTo>
                <a:lnTo>
                  <a:pt y="990600" x="266700"/>
                </a:lnTo>
                <a:lnTo>
                  <a:pt y="1123950" x="266700"/>
                </a:lnTo>
                <a:lnTo>
                  <a:pt y="1123950" x="400050"/>
                </a:lnTo>
                <a:lnTo>
                  <a:pt y="266700" x="400050"/>
                </a:lnTo>
                <a:lnTo>
                  <a:pt y="266700" x="266700"/>
                </a:lnTo>
                <a:lnTo>
                  <a:pt y="0" x="533400"/>
                </a:lnTo>
                <a:lnTo>
                  <a:pt y="266700" x="800100"/>
                </a:lnTo>
                <a:lnTo>
                  <a:pt y="266700" x="666750"/>
                </a:lnTo>
                <a:lnTo>
                  <a:pt y="1123950" x="666750"/>
                </a:lnTo>
                <a:lnTo>
                  <a:pt y="1123950" x="800100"/>
                </a:lnTo>
                <a:lnTo>
                  <a:pt y="990600" x="800100"/>
                </a:lnTo>
                <a:lnTo>
                  <a:pt y="1257300" x="1066800"/>
                </a:lnTo>
                <a:lnTo>
                  <a:pt y="1524000" x="800100"/>
                </a:lnTo>
                <a:lnTo>
                  <a:pt y="1390650" x="800100"/>
                </a:lnTo>
                <a:lnTo>
                  <a:pt y="1390650" x="266700"/>
                </a:lnTo>
                <a:lnTo>
                  <a:pt y="1524000" x="266700"/>
                </a:lnTo>
                <a:close/>
              </a:path>
            </a:pathLst>
          </a:custGeom>
          <a:solidFill>
            <a:srgbClr val="C0000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rgbClr val="FFFFFF"/>
                </a:solidFill>
                <a:latin typeface="Calibri"/>
                <a:ea typeface="Calibri"/>
                <a:cs typeface="Calibri"/>
                <a:sym typeface="Calibri"/>
              </a:rPr>
              <a:t>Alerts</a:t>
            </a:r>
          </a:p>
        </p:txBody>
      </p:sp>
      <p:sp>
        <p:nvSpPr>
          <p:cNvPr id="129" name="Shape 129"/>
          <p:cNvSpPr/>
          <p:nvPr/>
        </p:nvSpPr>
        <p:spPr>
          <a:xfrm rot="-5400000">
            <a:off y="3917862" x="1567291"/>
            <a:ext cy="832104" cx="2574321"/>
          </a:xfrm>
          <a:custGeom>
            <a:pathLst>
              <a:path w="2933700" extrusionOk="0" h="800100">
                <a:moveTo>
                  <a:pt y="200025" x="0"/>
                </a:moveTo>
                <a:lnTo>
                  <a:pt y="200025" x="25003"/>
                </a:lnTo>
                <a:lnTo>
                  <a:pt y="600075" x="25003"/>
                </a:lnTo>
                <a:lnTo>
                  <a:pt y="600075" x="0"/>
                </a:lnTo>
                <a:close/>
                <a:moveTo>
                  <a:pt y="200025" x="50006"/>
                </a:moveTo>
                <a:lnTo>
                  <a:pt y="200025" x="100013"/>
                </a:lnTo>
                <a:lnTo>
                  <a:pt y="600075" x="100013"/>
                </a:lnTo>
                <a:lnTo>
                  <a:pt y="600075" x="50006"/>
                </a:lnTo>
                <a:close/>
                <a:moveTo>
                  <a:pt y="200025" x="125016"/>
                </a:moveTo>
                <a:lnTo>
                  <a:pt y="200025" x="2533650"/>
                </a:lnTo>
                <a:lnTo>
                  <a:pt y="0" x="2533650"/>
                </a:lnTo>
                <a:lnTo>
                  <a:pt y="400050" x="2933700"/>
                </a:lnTo>
                <a:lnTo>
                  <a:pt y="800100" x="2533650"/>
                </a:lnTo>
                <a:lnTo>
                  <a:pt y="600075" x="2533650"/>
                </a:lnTo>
                <a:lnTo>
                  <a:pt y="600075" x="125016"/>
                </a:lnTo>
                <a:close/>
              </a:path>
            </a:pathLst>
          </a:custGeom>
          <a:solidFill>
            <a:srgbClr val="C4BD97"/>
          </a:solidFill>
          <a:ln w="25400" cap="flat">
            <a:solidFill>
              <a:srgbClr val="385D8A"/>
            </a:solidFill>
            <a:prstDash val="solid"/>
            <a:miter/>
            <a:headEnd w="med" len="med" type="none"/>
            <a:tailEnd w="med" len="med" type="none"/>
          </a:ln>
        </p:spPr>
        <p:txBody>
          <a:bodyPr bIns="45700" rIns="91425" lIns="91425" tIns="45700" anchor="ctr" anchorCtr="0">
            <a:noAutofit/>
          </a:bodyPr>
          <a:lstStyle/>
          <a:p/>
        </p:txBody>
      </p:sp>
      <p:sp>
        <p:nvSpPr>
          <p:cNvPr id="130" name="Shape 130"/>
          <p:cNvSpPr/>
          <p:nvPr/>
        </p:nvSpPr>
        <p:spPr>
          <a:xfrm>
            <a:off y="5414925" x="4189662"/>
            <a:ext cy="1168200" cx="1672975"/>
          </a:xfrm>
          <a:prstGeom prst="flowChartOnlineStorage">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31" name="Shape 131"/>
          <p:cNvSpPr/>
          <p:nvPr/>
        </p:nvSpPr>
        <p:spPr>
          <a:xfrm>
            <a:off y="5291225" x="6556525"/>
            <a:ext cy="1236924" cx="1250639"/>
          </a:xfrm>
          <a:prstGeom prst="cloud">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p:txBody>
      </p:sp>
      <p:sp>
        <p:nvSpPr>
          <p:cNvPr id="132" name="Shape 132"/>
          <p:cNvSpPr/>
          <p:nvPr/>
        </p:nvSpPr>
        <p:spPr>
          <a:xfrm rot="-5400000">
            <a:off y="4043725" x="3617642"/>
            <a:ext cy="736092" cx="2721006"/>
          </a:xfrm>
          <a:custGeom>
            <a:pathLst>
              <a:path w="2933700" extrusionOk="0" h="800100">
                <a:moveTo>
                  <a:pt y="200025" x="0"/>
                </a:moveTo>
                <a:lnTo>
                  <a:pt y="200025" x="25003"/>
                </a:lnTo>
                <a:lnTo>
                  <a:pt y="600075" x="25003"/>
                </a:lnTo>
                <a:lnTo>
                  <a:pt y="600075" x="0"/>
                </a:lnTo>
                <a:close/>
                <a:moveTo>
                  <a:pt y="200025" x="50006"/>
                </a:moveTo>
                <a:lnTo>
                  <a:pt y="200025" x="100013"/>
                </a:lnTo>
                <a:lnTo>
                  <a:pt y="600075" x="100013"/>
                </a:lnTo>
                <a:lnTo>
                  <a:pt y="600075" x="50006"/>
                </a:lnTo>
                <a:close/>
                <a:moveTo>
                  <a:pt y="200025" x="125016"/>
                </a:moveTo>
                <a:lnTo>
                  <a:pt y="200025" x="2533650"/>
                </a:lnTo>
                <a:lnTo>
                  <a:pt y="0" x="2533650"/>
                </a:lnTo>
                <a:lnTo>
                  <a:pt y="400050" x="2933700"/>
                </a:lnTo>
                <a:lnTo>
                  <a:pt y="800100" x="2533650"/>
                </a:lnTo>
                <a:lnTo>
                  <a:pt y="600075" x="2533650"/>
                </a:lnTo>
                <a:lnTo>
                  <a:pt y="600075" x="125016"/>
                </a:lnTo>
                <a:close/>
              </a:path>
            </a:pathLst>
          </a:custGeom>
          <a:solidFill>
            <a:srgbClr val="E6B9B8"/>
          </a:solidFill>
          <a:ln w="25400" cap="flat">
            <a:solidFill>
              <a:srgbClr val="385D8A"/>
            </a:solidFill>
            <a:prstDash val="solid"/>
            <a:miter/>
            <a:headEnd w="med" len="med" type="none"/>
            <a:tailEnd w="med" len="med" type="none"/>
          </a:ln>
        </p:spPr>
        <p:txBody>
          <a:bodyPr bIns="45700" rIns="91425" lIns="91425" tIns="45700" anchor="ctr" anchorCtr="0">
            <a:noAutofit/>
          </a:bodyPr>
          <a:lstStyle/>
          <a:p/>
        </p:txBody>
      </p:sp>
      <p:sp>
        <p:nvSpPr>
          <p:cNvPr id="133" name="Shape 133"/>
          <p:cNvSpPr/>
          <p:nvPr/>
        </p:nvSpPr>
        <p:spPr>
          <a:xfrm rot="-5400000">
            <a:off y="3886198" x="5715025"/>
            <a:ext cy="800099" cx="2933699"/>
          </a:xfrm>
          <a:custGeom>
            <a:pathLst>
              <a:path w="2933700" extrusionOk="0" h="800100">
                <a:moveTo>
                  <a:pt y="200025" x="0"/>
                </a:moveTo>
                <a:lnTo>
                  <a:pt y="200025" x="25003"/>
                </a:lnTo>
                <a:lnTo>
                  <a:pt y="600075" x="25003"/>
                </a:lnTo>
                <a:lnTo>
                  <a:pt y="600075" x="0"/>
                </a:lnTo>
                <a:close/>
                <a:moveTo>
                  <a:pt y="200025" x="50006"/>
                </a:moveTo>
                <a:lnTo>
                  <a:pt y="200025" x="100013"/>
                </a:lnTo>
                <a:lnTo>
                  <a:pt y="600075" x="100013"/>
                </a:lnTo>
                <a:lnTo>
                  <a:pt y="600075" x="50006"/>
                </a:lnTo>
                <a:close/>
                <a:moveTo>
                  <a:pt y="200025" x="125016"/>
                </a:moveTo>
                <a:lnTo>
                  <a:pt y="200025" x="2533650"/>
                </a:lnTo>
                <a:lnTo>
                  <a:pt y="0" x="2533650"/>
                </a:lnTo>
                <a:lnTo>
                  <a:pt y="400050" x="2933700"/>
                </a:lnTo>
                <a:lnTo>
                  <a:pt y="800100" x="2533650"/>
                </a:lnTo>
                <a:lnTo>
                  <a:pt y="600075" x="2533650"/>
                </a:lnTo>
                <a:lnTo>
                  <a:pt y="600075" x="125016"/>
                </a:lnTo>
                <a:close/>
              </a:path>
            </a:pathLst>
          </a:custGeom>
          <a:solidFill>
            <a:srgbClr val="FAC090"/>
          </a:solidFill>
          <a:ln w="25400" cap="flat">
            <a:solidFill>
              <a:srgbClr val="385D8A"/>
            </a:solidFill>
            <a:prstDash val="solid"/>
            <a:miter/>
            <a:headEnd w="med" len="med" type="none"/>
            <a:tailEnd w="med" len="med" type="none"/>
          </a:ln>
        </p:spPr>
        <p:txBody>
          <a:bodyPr bIns="45700" rIns="91425" lIns="91425" tIns="45700" anchor="ctr" anchorCtr="0">
            <a:noAutofit/>
          </a:bodyPr>
          <a:lstStyle/>
          <a:p/>
        </p:txBody>
      </p:sp>
      <p:sp>
        <p:nvSpPr>
          <p:cNvPr id="134" name="Shape 134"/>
          <p:cNvSpPr/>
          <p:nvPr/>
        </p:nvSpPr>
        <p:spPr>
          <a:xfrm>
            <a:off y="1295400" x="5105400"/>
            <a:ext cy="1523999" cx="1066799"/>
          </a:xfrm>
          <a:custGeom>
            <a:pathLst>
              <a:path w="1066800" extrusionOk="0" h="1524000">
                <a:moveTo>
                  <a:pt y="1257300" x="0"/>
                </a:moveTo>
                <a:lnTo>
                  <a:pt y="990600" x="266700"/>
                </a:lnTo>
                <a:lnTo>
                  <a:pt y="1123950" x="266700"/>
                </a:lnTo>
                <a:lnTo>
                  <a:pt y="1123950" x="400050"/>
                </a:lnTo>
                <a:lnTo>
                  <a:pt y="266700" x="400050"/>
                </a:lnTo>
                <a:lnTo>
                  <a:pt y="266700" x="266700"/>
                </a:lnTo>
                <a:lnTo>
                  <a:pt y="0" x="533400"/>
                </a:lnTo>
                <a:lnTo>
                  <a:pt y="266700" x="800100"/>
                </a:lnTo>
                <a:lnTo>
                  <a:pt y="266700" x="666750"/>
                </a:lnTo>
                <a:lnTo>
                  <a:pt y="1123950" x="666750"/>
                </a:lnTo>
                <a:lnTo>
                  <a:pt y="1123950" x="800100"/>
                </a:lnTo>
                <a:lnTo>
                  <a:pt y="990600" x="800100"/>
                </a:lnTo>
                <a:lnTo>
                  <a:pt y="1257300" x="1066800"/>
                </a:lnTo>
                <a:lnTo>
                  <a:pt y="1524000" x="800100"/>
                </a:lnTo>
                <a:lnTo>
                  <a:pt y="1390650" x="800100"/>
                </a:lnTo>
                <a:lnTo>
                  <a:pt y="1390650" x="266700"/>
                </a:lnTo>
                <a:lnTo>
                  <a:pt y="1524000" x="266700"/>
                </a:lnTo>
                <a:close/>
              </a:path>
            </a:pathLst>
          </a:custGeom>
          <a:solidFill>
            <a:srgbClr val="C0000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z="1800" lang="en-US">
                <a:solidFill>
                  <a:srgbClr val="FFFFFF"/>
                </a:solidFill>
                <a:latin typeface="Calibri"/>
                <a:ea typeface="Calibri"/>
                <a:cs typeface="Calibri"/>
                <a:sym typeface="Calibri"/>
              </a:rPr>
              <a:t>Reports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y="0" x="0"/>
          <a:ext cy="0" cx="0"/>
          <a:chOff y="0" x="0"/>
          <a:chExt cy="0" cx="0"/>
        </a:xfrm>
      </p:grpSpPr>
      <p:sp>
        <p:nvSpPr>
          <p:cNvPr id="140" name="Shape 140"/>
          <p:cNvSpPr txBox="1"/>
          <p:nvPr>
            <p:ph type="title"/>
          </p:nvPr>
        </p:nvSpPr>
        <p:spPr>
          <a:xfrm>
            <a:off y="274637" x="457200"/>
            <a:ext cy="1143000" cx="8229600"/>
          </a:xfrm>
          <a:prstGeom prst="rect">
            <a:avLst/>
          </a:prstGeom>
          <a:solidFill>
            <a:srgbClr val="FF0000"/>
          </a:solid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Mining  </a:t>
            </a:r>
          </a:p>
        </p:txBody>
      </p:sp>
      <p:sp>
        <p:nvSpPr>
          <p:cNvPr id="141" name="Shape 141"/>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none" b="0" cap="none" baseline="0" sz="3200" lang="en-US" i="0">
                <a:solidFill>
                  <a:schemeClr val="dk1"/>
                </a:solidFill>
                <a:latin typeface="Calibri"/>
                <a:ea typeface="Calibri"/>
                <a:cs typeface="Calibri"/>
                <a:sym typeface="Calibri"/>
              </a:rPr>
              <a:t>    Data mining is a data processing that is based on sophisticated </a:t>
            </a:r>
            <a:r>
              <a:rPr strike="noStrike" u="sng" b="0" cap="none" baseline="0" sz="3200" lang="en-US" i="0">
                <a:solidFill>
                  <a:schemeClr val="dk1"/>
                </a:solidFill>
                <a:latin typeface="Calibri"/>
                <a:ea typeface="Calibri"/>
                <a:cs typeface="Calibri"/>
                <a:sym typeface="Calibri"/>
              </a:rPr>
              <a:t>learning </a:t>
            </a:r>
            <a:r>
              <a:rPr strike="noStrike" u="none" b="0" cap="none" baseline="0" sz="3200" lang="en-US" i="0">
                <a:solidFill>
                  <a:schemeClr val="dk1"/>
                </a:solidFill>
                <a:latin typeface="Calibri"/>
                <a:ea typeface="Calibri"/>
                <a:cs typeface="Calibri"/>
                <a:sym typeface="Calibri"/>
              </a:rPr>
              <a:t>algorithms to uncover meaningful patterns and correlations.</a:t>
            </a:r>
          </a:p>
          <a:p>
            <a:r>
              <a:t/>
            </a:r>
          </a:p>
          <a:p>
            <a:r>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y="0" x="0"/>
          <a:ext cy="0" cx="0"/>
          <a:chOff y="0" x="0"/>
          <a:chExt cy="0" cx="0"/>
        </a:xfrm>
      </p:grpSpPr>
      <p:sp>
        <p:nvSpPr>
          <p:cNvPr id="146" name="Shape 14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Mining Algorithms</a:t>
            </a:r>
          </a:p>
        </p:txBody>
      </p:sp>
      <p:sp>
        <p:nvSpPr>
          <p:cNvPr id="147" name="Shape 147"/>
          <p:cNvSpPr txBox="1"/>
          <p:nvPr>
            <p:ph idx="1" type="body"/>
          </p:nvPr>
        </p:nvSpPr>
        <p:spPr>
          <a:xfrm>
            <a:off y="1524000" x="457200"/>
            <a:ext cy="4602162"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none" b="1" cap="none" baseline="0" sz="3200" lang="en-US" i="0">
                <a:solidFill>
                  <a:schemeClr val="dk1"/>
                </a:solidFill>
                <a:latin typeface="Calibri"/>
                <a:ea typeface="Calibri"/>
                <a:cs typeface="Calibri"/>
                <a:sym typeface="Calibri"/>
              </a:rPr>
              <a:t>	</a:t>
            </a:r>
            <a:r>
              <a:rPr strike="noStrike" u="none" b="1" cap="none" baseline="0" sz="2800" lang="en-US" i="0">
                <a:solidFill>
                  <a:schemeClr val="dk1"/>
                </a:solidFill>
                <a:latin typeface="Calibri"/>
                <a:ea typeface="Calibri"/>
                <a:cs typeface="Calibri"/>
                <a:sym typeface="Calibri"/>
              </a:rPr>
              <a:t>1. Classification</a:t>
            </a:r>
            <a:r>
              <a:rPr strike="noStrike" u="none" b="0" cap="none" baseline="0" sz="2800" lang="en-US" i="0">
                <a:solidFill>
                  <a:schemeClr val="dk1"/>
                </a:solidFill>
                <a:latin typeface="Calibri"/>
                <a:ea typeface="Calibri"/>
                <a:cs typeface="Calibri"/>
                <a:sym typeface="Calibri"/>
              </a:rPr>
              <a:t> is used in customer segmentation, business modeling, </a:t>
            </a:r>
            <a:r>
              <a:rPr strike="noStrike" u="none" b="1" cap="none" baseline="0" sz="2800" lang="en-US" i="0">
                <a:solidFill>
                  <a:schemeClr val="dk1"/>
                </a:solidFill>
                <a:latin typeface="Calibri"/>
                <a:ea typeface="Calibri"/>
                <a:cs typeface="Calibri"/>
                <a:sym typeface="Calibri"/>
              </a:rPr>
              <a:t>credit analysis</a:t>
            </a:r>
            <a:r>
              <a:rPr strike="noStrike" u="none" b="0" cap="none" baseline="0" sz="2800" lang="en-US" i="0">
                <a:solidFill>
                  <a:schemeClr val="dk1"/>
                </a:solidFill>
                <a:latin typeface="Calibri"/>
                <a:ea typeface="Calibri"/>
                <a:cs typeface="Calibri"/>
                <a:sym typeface="Calibri"/>
              </a:rPr>
              <a:t> to </a:t>
            </a:r>
            <a:r>
              <a:rPr strike="noStrike" u="none" b="1" cap="none" baseline="0" sz="2800" lang="en-US" i="1">
                <a:solidFill>
                  <a:srgbClr val="FF0000"/>
                </a:solidFill>
                <a:latin typeface="Calibri"/>
                <a:ea typeface="Calibri"/>
                <a:cs typeface="Calibri"/>
                <a:sym typeface="Calibri"/>
              </a:rPr>
              <a:t>predict</a:t>
            </a:r>
            <a:r>
              <a:rPr strike="noStrike" u="none" b="0" cap="none" baseline="0" sz="2800" lang="en-US" i="0">
                <a:solidFill>
                  <a:schemeClr val="dk1"/>
                </a:solidFill>
                <a:latin typeface="Calibri"/>
                <a:ea typeface="Calibri"/>
                <a:cs typeface="Calibri"/>
                <a:sym typeface="Calibri"/>
              </a:rPr>
              <a:t> which customers will default on their payments.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5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Learning model:</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sng" b="0" cap="none" baseline="0" sz="1800" lang="en-US" i="0">
                <a:solidFill>
                  <a:srgbClr val="FF0000"/>
                </a:solidFill>
                <a:latin typeface="Calibri"/>
                <a:ea typeface="Calibri"/>
                <a:cs typeface="Calibri"/>
                <a:sym typeface="Calibri"/>
              </a:rPr>
              <a:t>Predictor attributes </a:t>
            </a:r>
            <a:r>
              <a:rPr strike="noStrike" u="none" b="0" cap="none" baseline="0" sz="1800" lang="en-US" i="0">
                <a:solidFill>
                  <a:schemeClr val="dk1"/>
                </a:solidFill>
                <a:latin typeface="Calibri"/>
                <a:ea typeface="Calibri"/>
                <a:cs typeface="Calibri"/>
                <a:sym typeface="Calibri"/>
              </a:rPr>
              <a:t>describe the customer’s spending habits , income, demographics, etc.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sng" b="0" cap="none" baseline="0" sz="1800" lang="en-US" i="0">
                <a:solidFill>
                  <a:srgbClr val="FF0000"/>
                </a:solidFill>
                <a:latin typeface="Calibri"/>
                <a:ea typeface="Calibri"/>
                <a:cs typeface="Calibri"/>
                <a:sym typeface="Calibri"/>
              </a:rPr>
              <a:t>The target attribute </a:t>
            </a:r>
            <a:r>
              <a:rPr strike="noStrike" u="none" b="0" cap="none" baseline="0" sz="1800" lang="en-US" i="0">
                <a:solidFill>
                  <a:schemeClr val="dk1"/>
                </a:solidFill>
                <a:latin typeface="Calibri"/>
                <a:ea typeface="Calibri"/>
                <a:cs typeface="Calibri"/>
                <a:sym typeface="Calibri"/>
              </a:rPr>
              <a:t>Indicates whether or not the customer has defaulted.</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The build data is used to create a model , which is then used </a:t>
            </a:r>
            <a:r>
              <a:rPr strike="noStrike" u="none" b="0" cap="none" baseline="0" sz="1800" lang="en-US" i="0">
                <a:solidFill>
                  <a:srgbClr val="FF0000"/>
                </a:solidFill>
                <a:latin typeface="Calibri"/>
                <a:ea typeface="Calibri"/>
                <a:cs typeface="Calibri"/>
                <a:sym typeface="Calibri"/>
              </a:rPr>
              <a:t>to predict, for new cases, whether or not  the new customers are likely to default. </a:t>
            </a:r>
          </a:p>
          <a:p>
            <a:r>
              <a:t/>
            </a:r>
          </a:p>
          <a:p>
            <a:r>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y="0" x="0"/>
          <a:ext cy="0" cx="0"/>
          <a:chOff y="0" x="0"/>
          <a:chExt cy="0" cx="0"/>
        </a:xfrm>
      </p:grpSpPr>
      <p:sp>
        <p:nvSpPr>
          <p:cNvPr id="153" name="Shape 153"/>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Mining Algorithms </a:t>
            </a:r>
          </a:p>
        </p:txBody>
      </p:sp>
      <p:sp>
        <p:nvSpPr>
          <p:cNvPr id="154" name="Shape 154"/>
          <p:cNvSpPr txBox="1"/>
          <p:nvPr>
            <p:ph idx="1" type="body"/>
          </p:nvPr>
        </p:nvSpPr>
        <p:spPr>
          <a:xfrm>
            <a:off y="1600200" x="457200"/>
            <a:ext cy="4525960" cx="8153398"/>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1"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1" cap="none" baseline="0" sz="3200" lang="en-US" i="0">
                <a:solidFill>
                  <a:schemeClr val="dk1"/>
                </a:solidFill>
                <a:latin typeface="Calibri"/>
                <a:ea typeface="Calibri"/>
                <a:cs typeface="Calibri"/>
                <a:sym typeface="Calibri"/>
              </a:rPr>
              <a:t>	2. Clustering</a:t>
            </a:r>
            <a:r>
              <a:rPr strike="noStrike" u="none" b="0" cap="none" baseline="0" sz="3200" lang="en-US" i="0">
                <a:solidFill>
                  <a:schemeClr val="dk1"/>
                </a:solidFill>
                <a:latin typeface="Calibri"/>
                <a:ea typeface="Calibri"/>
                <a:cs typeface="Calibri"/>
                <a:sym typeface="Calibri"/>
              </a:rPr>
              <a:t> (or segmentation) data mining algorithms can be used to find whatever natural grouping may exist.  It is widely used for </a:t>
            </a:r>
            <a:r>
              <a:rPr strike="noStrike" u="none" b="1" cap="none" baseline="0" sz="3200" lang="en-US" i="1">
                <a:solidFill>
                  <a:srgbClr val="FF0000"/>
                </a:solidFill>
                <a:latin typeface="Calibri"/>
                <a:ea typeface="Calibri"/>
                <a:cs typeface="Calibri"/>
                <a:sym typeface="Calibri"/>
              </a:rPr>
              <a:t>targeted advertising </a:t>
            </a:r>
          </a:p>
          <a:p>
            <a:pPr algn="l" rtl="0" lvl="1" marR="0" indent="0" marL="457200">
              <a:lnSpc>
                <a:spcPct val="100000"/>
              </a:lnSpc>
              <a:spcBef>
                <a:spcPts val="560"/>
              </a:spcBef>
              <a:spcAft>
                <a:spcPts val="0"/>
              </a:spcAft>
              <a:buClr>
                <a:schemeClr val="dk1"/>
              </a:buClr>
              <a:buSzPct val="25000"/>
              <a:buFont typeface="Calibri"/>
              <a:buNone/>
            </a:pPr>
            <a:r>
              <a:rPr strike="noStrike" u="none" b="0" cap="none" baseline="0" sz="2200" lang="en-US" i="0">
                <a:solidFill>
                  <a:schemeClr val="dk1"/>
                </a:solidFill>
                <a:latin typeface="Calibri"/>
                <a:ea typeface="Calibri"/>
                <a:cs typeface="Calibri"/>
                <a:sym typeface="Calibri"/>
              </a:rPr>
              <a:t>  If AGE &gt;=25 and AGE &lt;= 40</a:t>
            </a:r>
          </a:p>
          <a:p>
            <a:pPr algn="l" rtl="0" lvl="1" marR="0" indent="0" marL="457200">
              <a:lnSpc>
                <a:spcPct val="100000"/>
              </a:lnSpc>
              <a:spcBef>
                <a:spcPts val="560"/>
              </a:spcBef>
              <a:spcAft>
                <a:spcPts val="0"/>
              </a:spcAft>
              <a:buClr>
                <a:schemeClr val="dk1"/>
              </a:buClr>
              <a:buSzPct val="25000"/>
              <a:buFont typeface="Calibri"/>
              <a:buNone/>
            </a:pPr>
            <a:r>
              <a:rPr strike="noStrike" u="none" b="0" cap="none" baseline="0" sz="2200" lang="en-US" i="0">
                <a:solidFill>
                  <a:schemeClr val="dk1"/>
                </a:solidFill>
                <a:latin typeface="Calibri"/>
                <a:ea typeface="Calibri"/>
                <a:cs typeface="Calibri"/>
                <a:sym typeface="Calibri"/>
              </a:rPr>
              <a:t>   and HEIGHT &gt;= 5.0 ft</a:t>
            </a:r>
          </a:p>
          <a:p>
            <a:pPr algn="l" rtl="0" lvl="1" marR="0" indent="0" marL="457200">
              <a:lnSpc>
                <a:spcPct val="100000"/>
              </a:lnSpc>
              <a:spcBef>
                <a:spcPts val="560"/>
              </a:spcBef>
              <a:spcAft>
                <a:spcPts val="0"/>
              </a:spcAft>
              <a:buClr>
                <a:schemeClr val="dk1"/>
              </a:buClr>
              <a:buSzPct val="25000"/>
              <a:buFont typeface="Calibri"/>
              <a:buNone/>
            </a:pPr>
            <a:r>
              <a:rPr strike="noStrike" u="none" b="0" cap="none" baseline="0" sz="2200" lang="en-US" i="0">
                <a:solidFill>
                  <a:schemeClr val="dk1"/>
                </a:solidFill>
                <a:latin typeface="Calibri"/>
                <a:ea typeface="Calibri"/>
                <a:cs typeface="Calibri"/>
                <a:sym typeface="Calibri"/>
              </a:rPr>
              <a:t>   and HEIGHT &lt;= 5.5 ft</a:t>
            </a:r>
          </a:p>
          <a:p>
            <a:pPr algn="l" rtl="0" lvl="1" marR="0" indent="0" marL="457200">
              <a:lnSpc>
                <a:spcPct val="100000"/>
              </a:lnSpc>
              <a:spcBef>
                <a:spcPts val="560"/>
              </a:spcBef>
              <a:spcAft>
                <a:spcPts val="0"/>
              </a:spcAft>
              <a:buClr>
                <a:schemeClr val="dk1"/>
              </a:buClr>
              <a:buSzPct val="25000"/>
              <a:buFont typeface="Calibri"/>
              <a:buNone/>
            </a:pPr>
            <a:r>
              <a:rPr strike="noStrike" u="none" b="0" cap="none" baseline="0" sz="2200" lang="en-US" i="0">
                <a:solidFill>
                  <a:schemeClr val="dk1"/>
                </a:solidFill>
                <a:latin typeface="Calibri"/>
                <a:ea typeface="Calibri"/>
                <a:cs typeface="Calibri"/>
                <a:sym typeface="Calibri"/>
              </a:rPr>
              <a:t>   </a:t>
            </a:r>
            <a:r>
              <a:rPr strike="noStrike" u="none" b="0" cap="none" baseline="0" sz="2200" lang="en-US" i="0">
                <a:solidFill>
                  <a:srgbClr val="FF0000"/>
                </a:solidFill>
                <a:latin typeface="Calibri"/>
                <a:ea typeface="Calibri"/>
                <a:cs typeface="Calibri"/>
                <a:sym typeface="Calibri"/>
              </a:rPr>
              <a:t>then CLUSTER = 10  </a:t>
            </a:r>
            <a:r>
              <a:rPr strike="noStrike" u="none" b="0" cap="none" baseline="0" sz="2200" lang="en-US" i="0">
                <a:solidFill>
                  <a:schemeClr val="dk1"/>
                </a:solidFill>
                <a:latin typeface="Calibri"/>
                <a:ea typeface="Calibri"/>
                <a:cs typeface="Calibri"/>
                <a:sym typeface="Calibri"/>
              </a:rPr>
              <a:t>(for example, music or sports ads)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y="0" x="0"/>
          <a:ext cy="0" cx="0"/>
          <a:chOff y="0" x="0"/>
          <a:chExt cy="0" cx="0"/>
        </a:xfrm>
      </p:grpSpPr>
      <p:sp>
        <p:nvSpPr>
          <p:cNvPr id="160" name="Shape 160"/>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Mining Algorithms </a:t>
            </a:r>
          </a:p>
        </p:txBody>
      </p:sp>
      <p:sp>
        <p:nvSpPr>
          <p:cNvPr id="161" name="Shape 161"/>
          <p:cNvSpPr txBox="1"/>
          <p:nvPr>
            <p:ph idx="1" type="body"/>
          </p:nvPr>
        </p:nvSpPr>
        <p:spPr>
          <a:xfrm>
            <a:off y="1905000" x="457200"/>
            <a:ext cy="3200398" cx="80010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1" cap="none" baseline="0" sz="3200" lang="en-US" i="0">
                <a:solidFill>
                  <a:schemeClr val="dk1"/>
                </a:solidFill>
                <a:latin typeface="Calibri"/>
                <a:ea typeface="Calibri"/>
                <a:cs typeface="Calibri"/>
                <a:sym typeface="Calibri"/>
              </a:rPr>
              <a:t>	3. Association Rules </a:t>
            </a:r>
            <a:r>
              <a:rPr strike="noStrike" u="none" b="0" cap="none" baseline="0" sz="3200" lang="en-US" i="0">
                <a:solidFill>
                  <a:schemeClr val="dk1"/>
                </a:solidFill>
                <a:latin typeface="Calibri"/>
                <a:ea typeface="Calibri"/>
                <a:cs typeface="Calibri"/>
                <a:sym typeface="Calibri"/>
              </a:rPr>
              <a:t>function may be considered as “</a:t>
            </a:r>
            <a:r>
              <a:rPr strike="noStrike" u="none" b="1" cap="none" baseline="0" sz="3000" lang="en-US" i="1">
                <a:solidFill>
                  <a:srgbClr val="FF0000"/>
                </a:solidFill>
                <a:latin typeface="Calibri"/>
                <a:ea typeface="Calibri"/>
                <a:cs typeface="Calibri"/>
                <a:sym typeface="Calibri"/>
              </a:rPr>
              <a:t>market basket analysis</a:t>
            </a:r>
            <a:r>
              <a:rPr strike="noStrike" u="none" b="0" cap="none" baseline="0" sz="3200" lang="en-US" i="0">
                <a:solidFill>
                  <a:schemeClr val="dk1"/>
                </a:solidFill>
                <a:latin typeface="Calibri"/>
                <a:ea typeface="Calibri"/>
                <a:cs typeface="Calibri"/>
                <a:sym typeface="Calibri"/>
              </a:rPr>
              <a:t>”, which is used to discover relationships or correlations among a set of items.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For example, 70% of the people who buy spaghetti, wine, and sauce also buy garlic bread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 Tools Evolution</a:t>
            </a:r>
          </a:p>
        </p:txBody>
      </p:sp>
      <p:sp>
        <p:nvSpPr>
          <p:cNvPr id="167" name="Shape 167"/>
          <p:cNvSpPr txBox="1"/>
          <p:nvPr>
            <p:ph idx="1" type="body"/>
          </p:nvPr>
        </p:nvSpPr>
        <p:spPr>
          <a:xfrm>
            <a:off y="1600200" x="457200"/>
            <a:ext cy="4525960" cx="8229600"/>
          </a:xfrm>
          <a:prstGeom prst="rect">
            <a:avLst/>
          </a:prstGeom>
          <a:noFill/>
          <a:ln w="9525" cap="rnd">
            <a:solidFill>
              <a:srgbClr val="0070C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2005   Data Mining Prediction      </a:t>
            </a:r>
          </a:p>
          <a:p>
            <a:r>
              <a:t/>
            </a:r>
          </a:p>
          <a:p>
            <a:r>
              <a:t/>
            </a:r>
          </a:p>
          <a:p>
            <a:r>
              <a:t/>
            </a:r>
          </a:p>
          <a:p>
            <a:r>
              <a:t/>
            </a:r>
          </a:p>
          <a:p>
            <a:pPr algn="ctr"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1995    Excel Chart</a:t>
            </a:r>
          </a:p>
          <a:p>
            <a:r>
              <a:t/>
            </a:r>
          </a:p>
          <a:p>
            <a:r>
              <a:t/>
            </a:r>
          </a:p>
          <a:p>
            <a:r>
              <a:t/>
            </a:r>
          </a:p>
          <a:p>
            <a:r>
              <a:t/>
            </a:r>
          </a:p>
          <a:p>
            <a:r>
              <a:t/>
            </a:r>
          </a:p>
          <a:p>
            <a:r>
              <a:t/>
            </a:r>
          </a:p>
        </p:txBody>
      </p:sp>
      <p:pic>
        <p:nvPicPr>
          <p:cNvPr id="168" name="Shape 168"/>
          <p:cNvPicPr preferRelativeResize="0"/>
          <p:nvPr/>
        </p:nvPicPr>
        <p:blipFill>
          <a:blip r:embed="rId3"/>
          <a:stretch>
            <a:fillRect/>
          </a:stretch>
        </p:blipFill>
        <p:spPr>
          <a:xfrm>
            <a:off y="2438400" x="2743200"/>
            <a:ext cy="1752600" cx="3352798"/>
          </a:xfrm>
          <a:prstGeom prst="rect">
            <a:avLst/>
          </a:prstGeom>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y="0" x="0"/>
          <a:ext cy="0" cx="0"/>
          <a:chOff y="0" x="0"/>
          <a:chExt cy="0" cx="0"/>
        </a:xfrm>
      </p:grpSpPr>
      <p:sp>
        <p:nvSpPr>
          <p:cNvPr id="173" name="Shape 173"/>
          <p:cNvSpPr txBox="1"/>
          <p:nvPr>
            <p:ph type="title"/>
          </p:nvPr>
        </p:nvSpPr>
        <p:spPr>
          <a:xfrm>
            <a:off y="274637" x="457200"/>
            <a:ext cy="4144962" cx="8229600"/>
          </a:xfrm>
          <a:prstGeom prst="rect">
            <a:avLst/>
          </a:prstGeom>
          <a:solidFill>
            <a:srgbClr val="FF0000"/>
          </a:solidFill>
          <a:ln w="9525" cap="rnd">
            <a:solidFill>
              <a:srgbClr val="FF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2. DATA WAREHOUSE</a:t>
            </a:r>
            <a:br>
              <a:rPr strike="noStrike" u="none" b="0" cap="none" baseline="0" sz="4400" lang="en-US" i="0">
                <a:solidFill>
                  <a:schemeClr val="dk1"/>
                </a:solidFill>
                <a:latin typeface="Calibri"/>
                <a:ea typeface="Calibri"/>
                <a:cs typeface="Calibri"/>
                <a:sym typeface="Calibri"/>
              </a:rPr>
            </a:br>
            <a:r>
              <a:rPr strike="noStrike" u="none" b="0" cap="none" baseline="0" sz="4400" lang="en-US" i="0">
                <a:solidFill>
                  <a:schemeClr val="dk1"/>
                </a:solidFill>
                <a:latin typeface="Calibri"/>
                <a:ea typeface="Calibri"/>
                <a:cs typeface="Calibri"/>
                <a:sym typeface="Calibri"/>
              </a:rPr>
              <a:t>(DW) </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y="0" x="0"/>
          <a:ext cy="0" cx="0"/>
          <a:chOff y="0" x="0"/>
          <a:chExt cy="0" cx="0"/>
        </a:xfrm>
      </p:grpSpPr>
      <p:sp>
        <p:nvSpPr>
          <p:cNvPr id="179" name="Shape 179"/>
          <p:cNvSpPr txBox="1"/>
          <p:nvPr>
            <p:ph type="ctrTitle"/>
          </p:nvPr>
        </p:nvSpPr>
        <p:spPr>
          <a:xfrm>
            <a:off y="3429000" x="1828800"/>
            <a:ext cy="2666998" cx="6553200"/>
          </a:xfrm>
          <a:prstGeom prst="rect">
            <a:avLst/>
          </a:prstGeom>
          <a:noFill/>
          <a:ln>
            <a:noFill/>
          </a:ln>
        </p:spPr>
        <p:txBody>
          <a:bodyPr bIns="45700" rIns="91425" lIns="91425" tIns="45700" anchor="ctr"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Ralph Kimball</a:t>
            </a:r>
            <a:r>
              <a:rPr strike="noStrike" u="none" b="0" cap="none" baseline="0" sz="2400" lang="en-US" i="0">
                <a:solidFill>
                  <a:schemeClr val="dk1"/>
                </a:solidFill>
                <a:latin typeface="Calibri"/>
                <a:ea typeface="Calibri"/>
                <a:cs typeface="Calibri"/>
                <a:sym typeface="Calibri"/>
              </a:rPr>
              <a:t>kimballgroup.com</a:t>
            </a:r>
            <a:r>
              <a:rPr strike="noStrike" u="none" b="0" cap="none" baseline="0" sz="1600" lang="en-US" i="0">
                <a:solidFill>
                  <a:schemeClr val="dk1"/>
                </a:solidFill>
                <a:latin typeface="Calibri"/>
                <a:ea typeface="Calibri"/>
                <a:cs typeface="Calibri"/>
                <a:sym typeface="Calibri"/>
              </a:rPr>
              <a:t> William Inmon is in favor of a very IT-oriented, centralized approach, where the IT department is in total control of data — they get the data, control and process it, and release it to users.</a:t>
            </a:r>
          </a:p>
        </p:txBody>
      </p:sp>
      <p:sp>
        <p:nvSpPr>
          <p:cNvPr id="180" name="Shape 180"/>
          <p:cNvSpPr txBox="1"/>
          <p:nvPr>
            <p:ph idx="1" type="subTitle"/>
          </p:nvPr>
        </p:nvSpPr>
        <p:spPr>
          <a:xfrm>
            <a:off y="1371600" x="1371600"/>
            <a:ext cy="1904999" cx="6476999"/>
          </a:xfrm>
          <a:prstGeom prst="rect">
            <a:avLst/>
          </a:prstGeom>
          <a:noFill/>
          <a:ln w="9525" cap="rnd">
            <a:solidFill>
              <a:srgbClr val="C0000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rgbClr val="898989"/>
              </a:buClr>
              <a:buSzPct val="25000"/>
              <a:buFont typeface="Calibri"/>
              <a:buNone/>
            </a:pPr>
            <a:r>
              <a:rPr strike="noStrike" u="none" b="0" cap="none" baseline="0" sz="3200" lang="en-US" i="0">
                <a:solidFill>
                  <a:srgbClr val="898989"/>
                </a:solidFill>
                <a:latin typeface="Calibri"/>
                <a:ea typeface="Calibri"/>
                <a:cs typeface="Calibri"/>
                <a:sym typeface="Calibri"/>
              </a:rPr>
              <a:t>Dimensional Data Warehousing experts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nvSpPr>
        <p:spPr>
          <a:xfrm>
            <a:off y="124200" x="1066800"/>
            <a:ext cy="6441600" cx="7764299"/>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QA Engineer Job Posting   (Continuation)</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Additionally, the candidate would work on defining test plans and test specifications, designing tools for automated performance testing, execution of test cases, </a:t>
            </a:r>
            <a:r>
              <a:rPr strike="noStrike" u="none" b="0" cap="none" baseline="0" sz="1800" lang="en-US" i="0">
                <a:solidFill>
                  <a:srgbClr val="C00000"/>
                </a:solidFill>
              </a:rPr>
              <a:t>and reporting product </a:t>
            </a:r>
            <a:r>
              <a:rPr strike="noStrike" u="none" b="0" cap="none" baseline="0" sz="1800" lang="en-US" i="0">
                <a:solidFill>
                  <a:schemeClr val="dk1"/>
                </a:solidFill>
              </a:rPr>
              <a:t>failures. Responsible for setting up the processes required to promote the overall quality of the product. Position requires experience in job-offered or a computer-related occupation. </a:t>
            </a:r>
            <a:r>
              <a:rPr strike="noStrike" u="none" b="0" cap="none" baseline="0" sz="1800" lang="en-US" i="0">
                <a:solidFill>
                  <a:srgbClr val="00B050"/>
                </a:solidFill>
              </a:rPr>
              <a:t>ANY SUITABLE COMBINATION OF TRAINING, EDUCATION, OR EXPERIENCE IS ACCEPTABLE</a:t>
            </a:r>
            <a:r>
              <a:rPr strike="noStrike" u="none" b="0" cap="none" baseline="0" sz="1800" lang="en-US" i="0">
                <a:solidFill>
                  <a:srgbClr val="FFC000"/>
                </a:solidFill>
              </a:rPr>
              <a:t>.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Education or experience to include: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1) </a:t>
            </a:r>
            <a:r>
              <a:rPr strike="noStrike" u="none" b="0" cap="none" baseline="0" sz="1800" lang="en-US" i="0">
                <a:solidFill>
                  <a:srgbClr val="C00000"/>
                </a:solidFill>
              </a:rPr>
              <a:t>data mining and data warehousing experience including clustering and/or classification</a:t>
            </a:r>
            <a:r>
              <a:rPr strike="noStrike" u="none" b="0" cap="none" baseline="0" sz="1800" lang="en-US" i="0">
                <a:solidFill>
                  <a:schemeClr val="dk1"/>
                </a:solidFill>
              </a:rPr>
              <a:t>;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2) object-oriented Web-centric computing technologies: Apache, Weblogic, Oracle, Business Analytics, and Java;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3) </a:t>
            </a:r>
            <a:r>
              <a:rPr strike="noStrike" u="none" b="0" cap="none" baseline="0" sz="1800" lang="en-US" i="0">
                <a:solidFill>
                  <a:srgbClr val="C00000"/>
                </a:solidFill>
              </a:rPr>
              <a:t>data models, data structures, SQL, metadata, data mining and/or data warehouse architecture;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4) writing and executing programs for large scale data intensive applications: Matlab Image Processing toolbox and Medical Imaging;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5) creation of </a:t>
            </a:r>
            <a:r>
              <a:rPr strike="noStrike" u="none" b="0" cap="none" baseline="0" sz="1800" lang="en-US" i="0">
                <a:solidFill>
                  <a:srgbClr val="FF0000"/>
                </a:solidFill>
              </a:rPr>
              <a:t>complex SQL queries and data retrieval from very large scale relational databases or Data Warehouse: Oracle</a:t>
            </a:r>
            <a:r>
              <a:rPr strike="noStrike" u="none" b="0" cap="none" baseline="0" sz="1800" lang="en-US" i="0">
                <a:solidFill>
                  <a:schemeClr val="dk1"/>
                </a:solidFill>
              </a:rPr>
              <a:t>, Teradata, MySQL;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6) database concurrency control: Optimistic and Pessimistic locking;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7) </a:t>
            </a:r>
            <a:r>
              <a:rPr strike="noStrike" u="none" b="0" cap="none" baseline="0" sz="1800" lang="en-US" i="0">
                <a:solidFill>
                  <a:srgbClr val="C00000"/>
                </a:solidFill>
              </a:rPr>
              <a:t>software lifecycle for data processing applications</a:t>
            </a:r>
            <a:r>
              <a:rPr strike="noStrike" u="none" b="0" cap="none" baseline="0" sz="1800" lang="en-US" i="0">
                <a:solidFill>
                  <a:schemeClr val="dk1"/>
                </a:solidFill>
              </a:rPr>
              <a:t>, system development methodologies, and configuration management; </a:t>
            </a:r>
          </a:p>
          <a:p>
            <a:pPr algn="l" rtl="0" lvl="0" marR="0" indent="0" marL="0">
              <a:lnSpc>
                <a:spcPct val="100000"/>
              </a:lnSpc>
              <a:spcBef>
                <a:spcPts val="0"/>
              </a:spcBef>
              <a:spcAft>
                <a:spcPts val="0"/>
              </a:spcAft>
              <a:buClr>
                <a:schemeClr val="dk1"/>
              </a:buClr>
              <a:buSzPct val="25000"/>
              <a:buFont typeface="Calibri"/>
              <a:buNone/>
            </a:pPr>
            <a:r>
              <a:rPr sz="1800" lang="en-US">
                <a:solidFill>
                  <a:schemeClr val="dk1"/>
                </a:solidFill>
              </a:rPr>
              <a:t>8</a:t>
            </a:r>
            <a:r>
              <a:rPr strike="noStrike" u="none" b="0" cap="none" baseline="0" sz="1800" lang="en-US" i="0">
                <a:solidFill>
                  <a:schemeClr val="dk1"/>
                </a:solidFill>
              </a:rPr>
              <a:t>) </a:t>
            </a:r>
            <a:r>
              <a:rPr strike="noStrike" u="none" b="0" cap="none" baseline="0" sz="1800" lang="en-US" i="0">
                <a:solidFill>
                  <a:srgbClr val="C00000"/>
                </a:solidFill>
              </a:rPr>
              <a:t>relational databases: Oracle and MySQL</a:t>
            </a:r>
            <a:r>
              <a:rPr strike="noStrike" u="none" b="0" cap="none" baseline="0" sz="1800" lang="en-US" i="0">
                <a:solidFill>
                  <a:schemeClr val="dk1"/>
                </a:solidFill>
              </a:rPr>
              <a:t>.</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rPr>
              <a:t>Yahoo! Inc. is an equal opportunity employer. For more information or to search all of our openings please visit http://careers.yahoo.com. </a:t>
            </a:r>
          </a:p>
          <a:p>
            <a:r>
              <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y="0" x="0"/>
          <a:ext cy="0" cx="0"/>
          <a:chOff y="0" x="0"/>
          <a:chExt cy="0" cx="0"/>
        </a:xfrm>
      </p:grpSpPr>
      <p:sp>
        <p:nvSpPr>
          <p:cNvPr id="186" name="Shape 186"/>
          <p:cNvSpPr txBox="1"/>
          <p:nvPr/>
        </p:nvSpPr>
        <p:spPr>
          <a:xfrm>
            <a:off y="1371600" x="838200"/>
            <a:ext cy="4524374" cx="7315200"/>
          </a:xfrm>
          <a:prstGeom prst="rect">
            <a:avLst/>
          </a:prstGeom>
          <a:noFill/>
          <a:ln w="9525" cap="rnd">
            <a:solidFill>
              <a:srgbClr val="0070C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a:t>
            </a:r>
            <a:r>
              <a:rPr strike="noStrike" u="none" b="1" cap="none" baseline="0" sz="3200" lang="en-US" i="0">
                <a:solidFill>
                  <a:schemeClr val="dk1"/>
                </a:solidFill>
                <a:latin typeface="Calibri"/>
                <a:ea typeface="Calibri"/>
                <a:cs typeface="Calibri"/>
                <a:sym typeface="Calibri"/>
              </a:rPr>
              <a:t>Data warehousing </a:t>
            </a:r>
            <a:r>
              <a:rPr strike="noStrike" u="none" b="0" cap="none" baseline="0" sz="3200" lang="en-US" i="0">
                <a:solidFill>
                  <a:schemeClr val="dk1"/>
                </a:solidFill>
                <a:latin typeface="Calibri"/>
                <a:ea typeface="Calibri"/>
                <a:cs typeface="Calibri"/>
                <a:sym typeface="Calibri"/>
              </a:rPr>
              <a:t>refers to the   storage of any data that’s used by the business, whereas </a:t>
            </a:r>
            <a:r>
              <a:rPr strike="noStrike" u="none" b="1" cap="none" baseline="0" sz="3200" lang="en-US" i="0">
                <a:solidFill>
                  <a:srgbClr val="FF9900"/>
                </a:solidFill>
                <a:latin typeface="Calibri"/>
                <a:ea typeface="Calibri"/>
                <a:cs typeface="Calibri"/>
                <a:sym typeface="Calibri"/>
              </a:rPr>
              <a:t>BI</a:t>
            </a:r>
            <a:r>
              <a:rPr strike="noStrike" u="none" b="0" cap="none" baseline="0" sz="3200" lang="en-US" i="0">
                <a:solidFill>
                  <a:srgbClr val="FF9900"/>
                </a:solidFill>
                <a:latin typeface="Calibri"/>
                <a:ea typeface="Calibri"/>
                <a:cs typeface="Calibri"/>
                <a:sym typeface="Calibri"/>
              </a:rPr>
              <a:t> is the effective application of user interfaces and tools involving data to help the business make decisions</a:t>
            </a: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Ralph Kimball</a:t>
            </a:r>
          </a:p>
          <a:p>
            <a:r>
              <a:t/>
            </a:r>
          </a:p>
          <a:p>
            <a:r>
              <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y="0" x="0"/>
          <a:ext cy="0" cx="0"/>
          <a:chOff y="0" x="0"/>
          <a:chExt cy="0" cx="0"/>
        </a:xfrm>
      </p:grpSpPr>
      <p:sp>
        <p:nvSpPr>
          <p:cNvPr id="191" name="Shape 191"/>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000" lang="en-US" i="0">
                <a:solidFill>
                  <a:schemeClr val="dk1"/>
                </a:solidFill>
                <a:latin typeface="Calibri"/>
                <a:ea typeface="Calibri"/>
                <a:cs typeface="Calibri"/>
                <a:sym typeface="Calibri"/>
              </a:rPr>
              <a:t>BI versus Data Warehousing </a:t>
            </a:r>
            <a:br>
              <a:rPr strike="noStrike" u="none" b="0" cap="none" baseline="0" sz="4000" lang="en-US" i="0">
                <a:solidFill>
                  <a:schemeClr val="dk1"/>
                </a:solidFill>
                <a:latin typeface="Calibri"/>
                <a:ea typeface="Calibri"/>
                <a:cs typeface="Calibri"/>
                <a:sym typeface="Calibri"/>
              </a:rPr>
            </a:br>
            <a:r>
              <a:rPr strike="noStrike" u="none" b="0" cap="none" baseline="0" sz="4000" lang="en-US" i="0">
                <a:solidFill>
                  <a:schemeClr val="dk1"/>
                </a:solidFill>
                <a:latin typeface="Calibri"/>
                <a:ea typeface="Calibri"/>
                <a:cs typeface="Calibri"/>
                <a:sym typeface="Calibri"/>
              </a:rPr>
              <a:t>by Kimball</a:t>
            </a:r>
          </a:p>
        </p:txBody>
      </p:sp>
      <p:sp>
        <p:nvSpPr>
          <p:cNvPr id="192" name="Shape 192"/>
          <p:cNvSpPr txBox="1"/>
          <p:nvPr>
            <p:ph idx="1" type="body"/>
          </p:nvPr>
        </p:nvSpPr>
        <p:spPr>
          <a:xfrm>
            <a:off y="1600200" x="457200"/>
            <a:ext cy="4525960" cx="4038598"/>
          </a:xfrm>
          <a:prstGeom prst="rect">
            <a:avLst/>
          </a:prstGeom>
          <a:noFill/>
          <a:ln w="9525" cap="rnd">
            <a:solidFill>
              <a:srgbClr val="0070C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The idea that senior management, rather than the IT department, owns the data led to the inventing of the term “</a:t>
            </a:r>
            <a:r>
              <a:rPr strike="noStrike" u="none" b="0" cap="none" baseline="0" sz="2800" lang="en-US" i="0">
                <a:solidFill>
                  <a:srgbClr val="FF0000"/>
                </a:solidFill>
                <a:latin typeface="Calibri"/>
                <a:ea typeface="Calibri"/>
                <a:cs typeface="Calibri"/>
                <a:sym typeface="Calibri"/>
              </a:rPr>
              <a:t>business intelligence</a:t>
            </a:r>
            <a:r>
              <a:rPr strike="noStrike" u="none" b="0" cap="none" baseline="0" sz="2800" lang="en-US" i="0">
                <a:solidFill>
                  <a:schemeClr val="dk1"/>
                </a:solidFill>
                <a:latin typeface="Calibri"/>
                <a:ea typeface="Calibri"/>
                <a:cs typeface="Calibri"/>
                <a:sym typeface="Calibri"/>
              </a:rPr>
              <a:t>” (BI)</a:t>
            </a:r>
          </a:p>
        </p:txBody>
      </p:sp>
      <p:sp>
        <p:nvSpPr>
          <p:cNvPr id="193" name="Shape 193"/>
          <p:cNvSpPr txBox="1"/>
          <p:nvPr>
            <p:ph idx="2" type="body"/>
          </p:nvPr>
        </p:nvSpPr>
        <p:spPr>
          <a:xfrm>
            <a:off y="1600200" x="4648200"/>
            <a:ext cy="4525960" cx="4038598"/>
          </a:xfrm>
          <a:prstGeom prst="rect">
            <a:avLst/>
          </a:prstGeom>
          <a:noFill/>
          <a:ln w="9525" cap="rnd">
            <a:solidFill>
              <a:srgbClr val="0070C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The basic idea of a </a:t>
            </a:r>
            <a:r>
              <a:rPr strike="noStrike" u="none" b="0" cap="none" baseline="0" sz="2800" lang="en-US" i="0">
                <a:solidFill>
                  <a:srgbClr val="FF0000"/>
                </a:solidFill>
                <a:latin typeface="Calibri"/>
                <a:ea typeface="Calibri"/>
                <a:cs typeface="Calibri"/>
                <a:sym typeface="Calibri"/>
              </a:rPr>
              <a:t>data warehouse</a:t>
            </a:r>
            <a:r>
              <a:rPr strike="noStrike" u="none" b="0" cap="none" baseline="0" sz="2800" lang="en-US" i="0">
                <a:solidFill>
                  <a:schemeClr val="dk1"/>
                </a:solidFill>
                <a:latin typeface="Calibri"/>
                <a:ea typeface="Calibri"/>
                <a:cs typeface="Calibri"/>
                <a:sym typeface="Calibri"/>
              </a:rPr>
              <a:t> — a stable library of information.</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It is compiled from transactional systems to be used for analysis.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The “library” data can not be overwritten, as transactional data is.</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y="0" x="0"/>
          <a:ext cy="0" cx="0"/>
          <a:chOff y="0" x="0"/>
          <a:chExt cy="0" cx="0"/>
        </a:xfrm>
      </p:grpSpPr>
      <p:sp>
        <p:nvSpPr>
          <p:cNvPr id="198" name="Shape 198"/>
          <p:cNvSpPr txBox="1"/>
          <p:nvPr>
            <p:ph type="title"/>
          </p:nvPr>
        </p:nvSpPr>
        <p:spPr>
          <a:xfrm>
            <a:off y="274637" x="457200"/>
            <a:ext cy="1143000" cx="8229600"/>
          </a:xfrm>
          <a:prstGeom prst="rect">
            <a:avLst/>
          </a:prstGeom>
          <a:noFill/>
          <a:ln w="9525" cap="flat">
            <a:solidFill>
              <a:srgbClr val="FF0000"/>
            </a:solidFill>
            <a:prstDash val="solid"/>
            <a:round/>
            <a:headEnd w="med" len="med" type="none"/>
            <a:tailEnd w="med" len="med" type="none"/>
          </a:ln>
        </p:spPr>
        <p:txBody>
          <a:bodyPr bIns="91425" rIns="91425" lIns="91425" tIns="91425"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Big Data by Kimball</a:t>
            </a:r>
          </a:p>
        </p:txBody>
      </p:sp>
      <p:sp>
        <p:nvSpPr>
          <p:cNvPr id="199" name="Shape 199"/>
          <p:cNvSpPr/>
          <p:nvPr/>
        </p:nvSpPr>
        <p:spPr>
          <a:xfrm>
            <a:off y="1417625" x="723900"/>
            <a:ext cy="4416600" cx="7696199"/>
          </a:xfrm>
          <a:prstGeom prst="rect">
            <a:avLst/>
          </a:prstGeom>
          <a:noFill/>
          <a:ln w="38100" cap="flat">
            <a:solidFill>
              <a:srgbClr val="999999"/>
            </a:solidFill>
            <a:prstDash val="solid"/>
            <a:round/>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rgbClr val="000000"/>
              </a:buClr>
              <a:buSzPct val="25000"/>
              <a:buFont typeface="Arial"/>
              <a:buNone/>
            </a:pPr>
            <a:r>
              <a:rPr strike="noStrike" u="none" b="0" cap="none" baseline="0" sz="2000" lang="en-US" i="0">
                <a:solidFill>
                  <a:srgbClr val="000000"/>
                </a:solidFill>
                <a:latin typeface="Arial"/>
                <a:ea typeface="Arial"/>
                <a:cs typeface="Arial"/>
                <a:sym typeface="Arial"/>
              </a:rPr>
              <a:t>The sheer bigness of the data is not what is interesting. Rather, big data also departs severely from the familiar text and </a:t>
            </a:r>
            <a:r>
              <a:rPr sz="2000" lang="en-US"/>
              <a:t>numeric</a:t>
            </a:r>
            <a:r>
              <a:rPr strike="noStrike" u="none" b="0" cap="none" baseline="0" sz="2000" lang="en-US" i="0">
                <a:solidFill>
                  <a:srgbClr val="000000"/>
                </a:solidFill>
                <a:latin typeface="Arial"/>
                <a:ea typeface="Arial"/>
                <a:cs typeface="Arial"/>
                <a:sym typeface="Arial"/>
              </a:rPr>
              <a:t> data that we have stored in relational databases and analyzed with SQL for more than 20 years. </a:t>
            </a:r>
          </a:p>
          <a:p>
            <a:pPr algn="l" rtl="0" lvl="0" marR="0" indent="0" marL="0">
              <a:lnSpc>
                <a:spcPct val="100000"/>
              </a:lnSpc>
              <a:spcBef>
                <a:spcPts val="0"/>
              </a:spcBef>
              <a:spcAft>
                <a:spcPts val="0"/>
              </a:spcAft>
              <a:buClr>
                <a:srgbClr val="FF0000"/>
              </a:buClr>
              <a:buSzPct val="25000"/>
              <a:buFont typeface="Arial"/>
              <a:buNone/>
            </a:pPr>
            <a:r>
              <a:rPr strike="noStrike" u="none" b="1" cap="none" baseline="0" sz="2000" lang="en-US" i="0">
                <a:solidFill>
                  <a:srgbClr val="FF0000"/>
                </a:solidFill>
                <a:latin typeface="Arial"/>
                <a:ea typeface="Arial"/>
                <a:cs typeface="Arial"/>
                <a:sym typeface="Arial"/>
              </a:rPr>
              <a:t>The format and content of big data ranges from unstructured free text to highly structured vectors, matrices, images, and collections </a:t>
            </a:r>
            <a:r>
              <a:rPr b="1" sz="2000" lang="en-US">
                <a:solidFill>
                  <a:srgbClr val="FF0000"/>
                </a:solidFill>
              </a:rPr>
              <a:t>of metadata</a:t>
            </a:r>
            <a:r>
              <a:rPr strike="noStrike" u="none" b="1" cap="none" baseline="0" sz="2000" lang="en-US" i="0">
                <a:solidFill>
                  <a:srgbClr val="FF0000"/>
                </a:solidFill>
                <a:latin typeface="Arial"/>
                <a:ea typeface="Arial"/>
                <a:cs typeface="Arial"/>
                <a:sym typeface="Arial"/>
              </a:rPr>
              <a:t>. </a:t>
            </a:r>
          </a:p>
          <a:p>
            <a:pPr algn="l" rtl="0" lvl="0" marR="0" indent="0" marL="0">
              <a:lnSpc>
                <a:spcPct val="100000"/>
              </a:lnSpc>
              <a:spcBef>
                <a:spcPts val="0"/>
              </a:spcBef>
              <a:spcAft>
                <a:spcPts val="0"/>
              </a:spcAft>
              <a:buClr>
                <a:srgbClr val="FF0000"/>
              </a:buClr>
              <a:buSzPct val="25000"/>
              <a:buFont typeface="Arial"/>
              <a:buNone/>
            </a:pPr>
            <a:r>
              <a:rPr strike="noStrike" u="none" b="0" cap="none" baseline="0" sz="2000" lang="en-US" i="0">
                <a:solidFill>
                  <a:srgbClr val="000000"/>
                </a:solidFill>
                <a:latin typeface="Arial"/>
                <a:ea typeface="Arial"/>
                <a:cs typeface="Arial"/>
                <a:sym typeface="Arial"/>
              </a:rPr>
              <a:t>Big data generally needs procedural languages and the ability to program arbitrary new logic. Big data is best exploited by combing across huge unfiltered datasets assembled by combining both historical and real time data</a:t>
            </a:r>
          </a:p>
          <a:p>
            <a:pPr algn="l" rtl="0" lvl="0" marR="0" indent="0" marL="0">
              <a:lnSpc>
                <a:spcPct val="100000"/>
              </a:lnSpc>
              <a:spcBef>
                <a:spcPts val="0"/>
              </a:spcBef>
              <a:spcAft>
                <a:spcPts val="0"/>
              </a:spcAft>
              <a:buClr>
                <a:srgbClr val="000000"/>
              </a:buClr>
              <a:buSzPct val="25000"/>
              <a:buFont typeface="Arial"/>
              <a:buNone/>
            </a:pPr>
            <a:r>
              <a:rPr strike="noStrike" u="none" b="1" cap="none" baseline="0" sz="2000" lang="en-US" i="0">
                <a:solidFill>
                  <a:srgbClr val="FF0000"/>
                </a:solidFill>
                <a:latin typeface="Arial"/>
                <a:ea typeface="Arial"/>
                <a:cs typeface="Arial"/>
                <a:sym typeface="Arial"/>
              </a:rPr>
              <a:t>Big data is structured around analytics (think of Data Mining), not ad hoc querying or standard reporting</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y="0" x="0"/>
          <a:ext cy="0" cx="0"/>
          <a:chOff y="0" x="0"/>
          <a:chExt cy="0" cx="0"/>
        </a:xfrm>
      </p:grpSpPr>
      <p:grpSp>
        <p:nvGrpSpPr>
          <p:cNvPr id="204" name="Shape 204"/>
          <p:cNvGrpSpPr/>
          <p:nvPr/>
        </p:nvGrpSpPr>
        <p:grpSpPr>
          <a:xfrm>
            <a:off y="2007753" x="556751"/>
            <a:ext cy="3985492" cx="4068097"/>
            <a:chOff y="19725" x="17025"/>
            <a:chExt cy="2960550" cx="2965950"/>
          </a:xfrm>
        </p:grpSpPr>
        <p:sp>
          <p:nvSpPr>
            <p:cNvPr id="205" name="Shape 205"/>
            <p:cNvSpPr/>
            <p:nvPr/>
          </p:nvSpPr>
          <p:spPr>
            <a:xfrm>
              <a:off y="19725" x="1171875"/>
              <a:ext cy="656275" cx="664775"/>
            </a:xfrm>
            <a:custGeom>
              <a:pathLst>
                <a:path w="26591" extrusionOk="0" h="26251">
                  <a:moveTo>
                    <a:pt y="0" x="13295"/>
                  </a:moveTo>
                  <a:lnTo>
                    <a:pt y="26250" x="26591"/>
                  </a:lnTo>
                  <a:lnTo>
                    <a:pt y="26250" x="0"/>
                  </a:lnTo>
                  <a:lnTo>
                    <a:pt y="0" x="13295"/>
                  </a:lnTo>
                  <a:close/>
                </a:path>
              </a:pathLst>
            </a:custGeom>
            <a:solidFill>
              <a:srgbClr val="D8EBB3"/>
            </a:solid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06" name="Shape 206"/>
            <p:cNvSpPr/>
            <p:nvPr/>
          </p:nvSpPr>
          <p:spPr>
            <a:xfrm>
              <a:off y="675975" x="788350"/>
              <a:ext cy="769750" cx="1427575"/>
            </a:xfrm>
            <a:custGeom>
              <a:pathLst>
                <a:path w="57103" extrusionOk="0" h="30790">
                  <a:moveTo>
                    <a:pt y="0" x="15341"/>
                  </a:moveTo>
                  <a:lnTo>
                    <a:pt y="0" x="41761"/>
                  </a:lnTo>
                  <a:lnTo>
                    <a:pt y="30790" x="57102"/>
                  </a:lnTo>
                  <a:lnTo>
                    <a:pt y="30790" x="0"/>
                  </a:lnTo>
                  <a:lnTo>
                    <a:pt y="0" x="15341"/>
                  </a:lnTo>
                  <a:close/>
                </a:path>
              </a:pathLst>
            </a:custGeom>
            <a:solidFill>
              <a:srgbClr val="CCCCFF"/>
            </a:solid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07" name="Shape 207"/>
            <p:cNvSpPr/>
            <p:nvPr/>
          </p:nvSpPr>
          <p:spPr>
            <a:xfrm>
              <a:off y="1445700" x="404825"/>
              <a:ext cy="769775" cx="2194625"/>
            </a:xfrm>
            <a:custGeom>
              <a:pathLst>
                <a:path w="87785" extrusionOk="0" h="30791">
                  <a:moveTo>
                    <a:pt y="1" x="15341"/>
                  </a:moveTo>
                  <a:lnTo>
                    <a:pt y="1" x="72443"/>
                  </a:lnTo>
                  <a:lnTo>
                    <a:pt y="30790" x="87784"/>
                  </a:lnTo>
                  <a:lnTo>
                    <a:pt y="30790" x="0"/>
                  </a:lnTo>
                  <a:lnTo>
                    <a:pt y="1" x="15341"/>
                  </a:lnTo>
                  <a:close/>
                </a:path>
              </a:pathLst>
            </a:custGeom>
            <a:solidFill>
              <a:srgbClr val="FFBE7D"/>
            </a:solid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08" name="Shape 208"/>
            <p:cNvSpPr/>
            <p:nvPr/>
          </p:nvSpPr>
          <p:spPr>
            <a:xfrm>
              <a:off y="2210525" x="17025"/>
              <a:ext cy="769750" cx="2965950"/>
            </a:xfrm>
            <a:custGeom>
              <a:pathLst>
                <a:path w="118638" extrusionOk="0" h="30790">
                  <a:moveTo>
                    <a:pt y="0" x="15342"/>
                  </a:moveTo>
                  <a:lnTo>
                    <a:pt y="0" x="103296"/>
                  </a:lnTo>
                  <a:lnTo>
                    <a:pt y="30790" x="118637"/>
                  </a:lnTo>
                  <a:lnTo>
                    <a:pt y="30790" x="1"/>
                  </a:lnTo>
                  <a:lnTo>
                    <a:pt y="0" x="15342"/>
                  </a:lnTo>
                  <a:close/>
                </a:path>
              </a:pathLst>
            </a:custGeom>
            <a:solidFill>
              <a:srgbClr val="FFFFCC"/>
            </a:solid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grpSp>
      <p:sp>
        <p:nvSpPr>
          <p:cNvPr id="209" name="Shape 209"/>
          <p:cNvSpPr txBox="1"/>
          <p:nvPr/>
        </p:nvSpPr>
        <p:spPr>
          <a:xfrm>
            <a:off y="2057400" x="3962400"/>
            <a:ext cy="6524625" cx="47244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Business Visualization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Analytics Algorithms</a:t>
            </a:r>
          </a:p>
          <a:p>
            <a:r>
              <a:t/>
            </a:r>
          </a:p>
          <a:p>
            <a:r>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Data Warehouse foundation:</a:t>
            </a:r>
          </a:p>
          <a:p>
            <a:r>
              <a:t/>
            </a:r>
          </a:p>
          <a:p>
            <a:r>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Disparate Data Sources   </a:t>
            </a:r>
          </a:p>
          <a:p>
            <a:r>
              <a:t/>
            </a:r>
          </a:p>
          <a:p>
            <a:r>
              <a:t/>
            </a:r>
          </a:p>
          <a:p>
            <a:r>
              <a:t/>
            </a:r>
          </a:p>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a:t>
            </a:r>
          </a:p>
          <a:p>
            <a:r>
              <a:t/>
            </a:r>
          </a:p>
          <a:p>
            <a:r>
              <a:t/>
            </a:r>
          </a:p>
          <a:p>
            <a:r>
              <a:t/>
            </a:r>
          </a:p>
        </p:txBody>
      </p:sp>
      <p:sp>
        <p:nvSpPr>
          <p:cNvPr id="210" name="Shape 210"/>
          <p:cNvSpPr txBox="1"/>
          <p:nvPr/>
        </p:nvSpPr>
        <p:spPr>
          <a:xfrm>
            <a:off y="685800" x="1752600"/>
            <a:ext cy="708024" cx="6858000"/>
          </a:xfrm>
          <a:prstGeom prst="rect">
            <a:avLst/>
          </a:prstGeom>
          <a:noFill/>
          <a:ln w="9525" cap="rnd">
            <a:solidFill>
              <a:srgbClr val="C0000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1" cap="none" baseline="0" sz="4000" lang="en-US" i="1">
                <a:solidFill>
                  <a:schemeClr val="dk1"/>
                </a:solidFill>
                <a:latin typeface="Calibri"/>
                <a:ea typeface="Calibri"/>
                <a:cs typeface="Calibri"/>
                <a:sym typeface="Calibri"/>
              </a:rPr>
              <a:t>BI pyramid </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4" name="Shape 214"/>
        <p:cNvGrpSpPr/>
        <p:nvPr/>
      </p:nvGrpSpPr>
      <p:grpSpPr>
        <a:xfrm>
          <a:off y="0" x="0"/>
          <a:ext cy="0" cx="0"/>
          <a:chOff y="0" x="0"/>
          <a:chExt cy="0" cx="0"/>
        </a:xfrm>
      </p:grpSpPr>
      <p:sp>
        <p:nvSpPr>
          <p:cNvPr id="215" name="Shape 215"/>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Terminology and Acronyms</a:t>
            </a:r>
          </a:p>
        </p:txBody>
      </p:sp>
      <p:graphicFrame>
        <p:nvGraphicFramePr>
          <p:cNvPr id="216" name="Shape 216"/>
          <p:cNvGraphicFramePr/>
          <p:nvPr/>
        </p:nvGraphicFramePr>
        <p:xfrm>
          <a:off y="1905000" x="457475"/>
          <a:ext cy="3000000" cx="3000000"/>
        </p:xfrm>
        <a:graphic>
          <a:graphicData uri="http://schemas.openxmlformats.org/drawingml/2006/table">
            <a:tbl>
              <a:tblPr>
                <a:noFill/>
                <a:tableStyleId>{E068B5C5-BA9D-4709-9FE6-5535D12A400E}</a:tableStyleId>
              </a:tblPr>
              <a:tblGrid>
                <a:gridCol w="2057125"/>
                <a:gridCol w="6172200"/>
              </a:tblGrid>
              <a:tr h="647700">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OLTP</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28575"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On-line Transaction Processing </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28575"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r h="647700">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OLAP</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On-line Analytical Processing</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r h="647700">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ERD</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Entity Relational Diagram</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r h="647700">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DBA</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Database Administrator</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r h="1030275">
                <a:tc>
                  <a:txBody>
                    <a:bodyPr>
                      <a:noAutofit/>
                    </a:bodyPr>
                    <a:lstStyle/>
                    <a:p>
                      <a:pPr algn="l" rtl="0" lvl="0" indent="0" marL="0">
                        <a:spcBef>
                          <a:spcPts val="0"/>
                        </a:spcBef>
                        <a:spcAft>
                          <a:spcPts val="0"/>
                        </a:spcAft>
                        <a:buClr>
                          <a:schemeClr val="dk1"/>
                        </a:buClr>
                        <a:buSzPct val="25000"/>
                        <a:buFont typeface="Calibri"/>
                        <a:buNone/>
                      </a:pPr>
                      <a:r>
                        <a:rPr sz="2800" lang="en-US">
                          <a:solidFill>
                            <a:schemeClr val="dk1"/>
                          </a:solidFill>
                          <a:latin typeface="Calibri"/>
                          <a:ea typeface="Calibri"/>
                          <a:cs typeface="Calibri"/>
                          <a:sym typeface="Calibri"/>
                        </a:rPr>
                        <a:t>DDL and</a:t>
                      </a:r>
                    </a:p>
                    <a:p>
                      <a:pPr algn="l" rtl="0" lvl="0" indent="0" marL="0">
                        <a:spcBef>
                          <a:spcPts val="560"/>
                        </a:spcBef>
                        <a:buClr>
                          <a:schemeClr val="dk1"/>
                        </a:buClr>
                        <a:buSzPct val="25000"/>
                        <a:buFont typeface="Calibri"/>
                        <a:buNone/>
                      </a:pPr>
                      <a:r>
                        <a:rPr sz="2800" lang="en-US">
                          <a:solidFill>
                            <a:schemeClr val="dk1"/>
                          </a:solidFill>
                          <a:latin typeface="Calibri"/>
                          <a:ea typeface="Calibri"/>
                          <a:cs typeface="Calibri"/>
                          <a:sym typeface="Calibri"/>
                        </a:rPr>
                        <a:t>DML</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spcAft>
                          <a:spcPts val="0"/>
                        </a:spcAft>
                        <a:buClr>
                          <a:schemeClr val="dk1"/>
                        </a:buClr>
                        <a:buSzPct val="25000"/>
                        <a:buFont typeface="Calibri"/>
                        <a:buNone/>
                      </a:pPr>
                      <a:r>
                        <a:rPr sz="2800" lang="en-US">
                          <a:solidFill>
                            <a:schemeClr val="dk1"/>
                          </a:solidFill>
                          <a:latin typeface="Calibri"/>
                          <a:ea typeface="Calibri"/>
                          <a:cs typeface="Calibri"/>
                          <a:sym typeface="Calibri"/>
                        </a:rPr>
                        <a:t>Data Definition Language</a:t>
                      </a:r>
                    </a:p>
                    <a:p>
                      <a:pPr algn="l" rtl="0" lvl="0" indent="0" marL="0">
                        <a:spcBef>
                          <a:spcPts val="560"/>
                        </a:spcBef>
                        <a:buClr>
                          <a:schemeClr val="dk1"/>
                        </a:buClr>
                        <a:buSzPct val="25000"/>
                        <a:buFont typeface="Calibri"/>
                        <a:buNone/>
                      </a:pPr>
                      <a:r>
                        <a:rPr sz="2800" lang="en-US">
                          <a:solidFill>
                            <a:schemeClr val="dk1"/>
                          </a:solidFill>
                          <a:latin typeface="Calibri"/>
                          <a:ea typeface="Calibri"/>
                          <a:cs typeface="Calibri"/>
                          <a:sym typeface="Calibri"/>
                        </a:rPr>
                        <a:t>Data Manipulation Language </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r h="647700">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ETL</a:t>
                      </a:r>
                    </a:p>
                  </a:txBody>
                  <a:tcPr marR="0" marB="0" marT="0" marL="0">
                    <a:lnL w="28575" cap="flat">
                      <a:solidFill>
                        <a:schemeClr val="dk1"/>
                      </a:solidFill>
                      <a:prstDash val="solid"/>
                      <a:round/>
                      <a:headEnd w="med" len="med" type="none"/>
                      <a:tailEnd w="med" len="med" type="none"/>
                    </a:lnL>
                    <a:lnR w="12700"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c>
                  <a:txBody>
                    <a:bodyPr>
                      <a:noAutofit/>
                    </a:bodyPr>
                    <a:lstStyle/>
                    <a:p>
                      <a:pPr algn="l" rtl="0" lvl="0" indent="0" marL="0">
                        <a:spcBef>
                          <a:spcPts val="0"/>
                        </a:spcBef>
                        <a:buClr>
                          <a:schemeClr val="dk1"/>
                        </a:buClr>
                        <a:buSzPct val="25000"/>
                        <a:buFont typeface="Calibri"/>
                        <a:buNone/>
                      </a:pPr>
                      <a:r>
                        <a:rPr sz="2800" lang="en-US">
                          <a:solidFill>
                            <a:schemeClr val="dk1"/>
                          </a:solidFill>
                          <a:latin typeface="Calibri"/>
                          <a:ea typeface="Calibri"/>
                          <a:cs typeface="Calibri"/>
                          <a:sym typeface="Calibri"/>
                        </a:rPr>
                        <a:t>Extraction-Transformation-Load</a:t>
                      </a:r>
                    </a:p>
                  </a:txBody>
                  <a:tcPr marR="0" marB="0" marT="0" marL="0">
                    <a:lnL w="12700" cap="flat">
                      <a:solidFill>
                        <a:schemeClr val="dk1"/>
                      </a:solidFill>
                      <a:prstDash val="solid"/>
                      <a:round/>
                      <a:headEnd w="med" len="med" type="none"/>
                      <a:tailEnd w="med" len="med" type="none"/>
                    </a:lnL>
                    <a:lnR w="28575" cap="flat">
                      <a:solidFill>
                        <a:schemeClr val="dk1"/>
                      </a:solidFill>
                      <a:prstDash val="solid"/>
                      <a:round/>
                      <a:headEnd w="med" len="med" type="none"/>
                      <a:tailEnd w="med" len="med" type="none"/>
                    </a:lnR>
                    <a:lnT w="12700" cap="flat">
                      <a:solidFill>
                        <a:schemeClr val="dk1"/>
                      </a:solidFill>
                      <a:prstDash val="solid"/>
                      <a:round/>
                      <a:headEnd w="med" len="med" type="none"/>
                      <a:tailEnd w="med" len="med" type="none"/>
                    </a:lnT>
                    <a:lnB w="12700" cap="flat">
                      <a:solidFill>
                        <a:schemeClr val="dk1"/>
                      </a:solidFill>
                      <a:prstDash val="solid"/>
                      <a:round/>
                      <a:headEnd w="med" len="med" type="none"/>
                      <a:tailEnd w="med" len="med" type="none"/>
                    </a:lnB>
                  </a:tcPr>
                </a:tc>
              </a:tr>
            </a:tbl>
          </a:graphicData>
        </a:graphic>
      </p:graphicFrame>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y="0" x="0"/>
          <a:ext cy="0" cx="0"/>
          <a:chOff y="0" x="0"/>
          <a:chExt cy="0" cx="0"/>
        </a:xfrm>
      </p:grpSpPr>
      <p:sp>
        <p:nvSpPr>
          <p:cNvPr id="221" name="Shape 221"/>
          <p:cNvSpPr/>
          <p:nvPr/>
        </p:nvSpPr>
        <p:spPr>
          <a:xfrm>
            <a:off y="2057400" x="2514600"/>
            <a:ext cy="4495800" cx="4419599"/>
          </a:xfrm>
          <a:prstGeom prst="can">
            <a:avLst>
              <a:gd fmla="val 5308" name="adj"/>
            </a:avLst>
          </a:prstGeom>
          <a:solidFill>
            <a:schemeClr val="lt1"/>
          </a:solidFill>
          <a:ln w="25400" cap="rnd">
            <a:solidFill>
              <a:srgbClr val="385D8A"/>
            </a:solidFill>
            <a:prstDash val="solid"/>
            <a:miter/>
            <a:headEnd w="med" len="med" type="none"/>
            <a:tailEnd w="med" len="med" type="none"/>
          </a:ln>
        </p:spPr>
        <p:txBody>
          <a:bodyPr bIns="45700" rIns="91425" lIns="91425" tIns="45700" anchor="ctr" anchorCtr="0">
            <a:noAutofit/>
          </a:bodyPr>
          <a:lstStyle/>
          <a:p/>
        </p:txBody>
      </p:sp>
      <p:sp>
        <p:nvSpPr>
          <p:cNvPr id="222" name="Shape 222"/>
          <p:cNvSpPr txBox="1"/>
          <p:nvPr/>
        </p:nvSpPr>
        <p:spPr>
          <a:xfrm>
            <a:off y="274637" x="457200"/>
            <a:ext cy="1143000" cx="8229600"/>
          </a:xfrm>
          <a:prstGeom prst="rect">
            <a:avLst/>
          </a:prstGeom>
          <a:noFill/>
          <a:ln w="9525" cap="rnd">
            <a:solidFill>
              <a:srgbClr val="FF000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True Data Warehouse Concept</a:t>
            </a:r>
          </a:p>
        </p:txBody>
      </p:sp>
      <p:sp>
        <p:nvSpPr>
          <p:cNvPr id="223" name="Shape 223"/>
          <p:cNvSpPr/>
          <p:nvPr/>
        </p:nvSpPr>
        <p:spPr>
          <a:xfrm>
            <a:off y="2895600" x="457200"/>
            <a:ext cy="838198" cx="914400"/>
          </a:xfrm>
          <a:prstGeom prst="can">
            <a:avLst>
              <a:gd fmla="val 25000" name="adj"/>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rgbClr val="FFFFFF"/>
                </a:solidFill>
                <a:latin typeface="Calibri"/>
                <a:ea typeface="Calibri"/>
                <a:cs typeface="Calibri"/>
                <a:sym typeface="Calibri"/>
              </a:rPr>
              <a:t>OLTP</a:t>
            </a:r>
          </a:p>
        </p:txBody>
      </p:sp>
      <p:sp>
        <p:nvSpPr>
          <p:cNvPr id="224" name="Shape 224"/>
          <p:cNvSpPr/>
          <p:nvPr/>
        </p:nvSpPr>
        <p:spPr>
          <a:xfrm>
            <a:off y="4724400" x="1066800"/>
            <a:ext cy="609599" cx="914400"/>
          </a:xfrm>
          <a:prstGeom prst="can">
            <a:avLst>
              <a:gd fmla="val 25000" name="adj"/>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rgbClr val="FFFFFF"/>
                </a:solidFill>
                <a:latin typeface="Calibri"/>
                <a:ea typeface="Calibri"/>
                <a:cs typeface="Calibri"/>
                <a:sym typeface="Calibri"/>
              </a:rPr>
              <a:t>OLTP</a:t>
            </a:r>
          </a:p>
        </p:txBody>
      </p:sp>
      <p:grpSp>
        <p:nvGrpSpPr>
          <p:cNvPr id="225" name="Shape 225"/>
          <p:cNvGrpSpPr/>
          <p:nvPr/>
        </p:nvGrpSpPr>
        <p:grpSpPr>
          <a:xfrm>
            <a:off y="4267200" x="533400"/>
            <a:ext cy="468351" cx="1449433"/>
            <a:chOff y="0" x="0"/>
            <a:chExt cy="3073175" cx="3023275"/>
          </a:xfrm>
        </p:grpSpPr>
        <p:sp>
          <p:nvSpPr>
            <p:cNvPr id="226" name="Shape 226"/>
            <p:cNvSpPr/>
            <p:nvPr/>
          </p:nvSpPr>
          <p:spPr>
            <a:xfrm>
              <a:off y="0" x="23250"/>
              <a:ext cy="73175" cx="2976750"/>
            </a:xfrm>
            <a:custGeom>
              <a:pathLst>
                <a:path w="119070" extrusionOk="0" h="2927">
                  <a:moveTo>
                    <a:pt y="0" x="0"/>
                  </a:moveTo>
                  <a:lnTo>
                    <a:pt y="2927" x="0"/>
                  </a:lnTo>
                  <a:lnTo>
                    <a:pt y="2927" x="119070"/>
                  </a:lnTo>
                  <a:lnTo>
                    <a:pt y="0" x="119070"/>
                  </a:lnTo>
                  <a:close/>
                </a:path>
              </a:pathLst>
            </a:custGeom>
            <a:solidFill>
              <a:srgbClr val="00FF00"/>
            </a:solidFill>
            <a:ln>
              <a:noFill/>
            </a:ln>
          </p:spPr>
          <p:txBody>
            <a:bodyPr bIns="91425" rIns="91425" lIns="91425" tIns="91425" anchor="ctr" anchorCtr="0">
              <a:noAutofit/>
            </a:bodyPr>
            <a:lstStyle/>
            <a:p/>
          </p:txBody>
        </p:sp>
        <p:sp>
          <p:nvSpPr>
            <p:cNvPr id="227" name="Shape 227"/>
            <p:cNvSpPr/>
            <p:nvPr/>
          </p:nvSpPr>
          <p:spPr>
            <a:xfrm>
              <a:off y="1463400" x="23250"/>
              <a:ext cy="25" cx="2976750"/>
            </a:xfrm>
            <a:custGeom>
              <a:pathLst>
                <a:path w="119070" extrusionOk="0" fill="none" h="1">
                  <a:moveTo>
                    <a:pt y="1" x="0"/>
                  </a:moveTo>
                  <a:lnTo>
                    <a:pt y="1" x="119070"/>
                  </a:lnTo>
                </a:path>
              </a:pathLst>
            </a:custGeom>
            <a:no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28" name="Shape 228"/>
            <p:cNvSpPr/>
            <p:nvPr/>
          </p:nvSpPr>
          <p:spPr>
            <a:xfrm>
              <a:off y="1463400" x="23250"/>
              <a:ext cy="73200" cx="2976750"/>
            </a:xfrm>
            <a:custGeom>
              <a:pathLst>
                <a:path w="119070" extrusionOk="0" h="2928">
                  <a:moveTo>
                    <a:pt y="1" x="0"/>
                  </a:moveTo>
                  <a:lnTo>
                    <a:pt y="2927" x="0"/>
                  </a:lnTo>
                  <a:lnTo>
                    <a:pt y="2927" x="119070"/>
                  </a:lnTo>
                  <a:lnTo>
                    <a:pt y="1" x="119070"/>
                  </a:lnTo>
                  <a:close/>
                </a:path>
              </a:pathLst>
            </a:custGeom>
            <a:solidFill>
              <a:srgbClr val="00FF00"/>
            </a:solidFill>
            <a:ln>
              <a:noFill/>
            </a:ln>
          </p:spPr>
          <p:txBody>
            <a:bodyPr bIns="91425" rIns="91425" lIns="91425" tIns="91425" anchor="ctr" anchorCtr="0">
              <a:noAutofit/>
            </a:bodyPr>
            <a:lstStyle/>
            <a:p/>
          </p:txBody>
        </p:sp>
        <p:sp>
          <p:nvSpPr>
            <p:cNvPr id="229" name="Shape 229"/>
            <p:cNvSpPr/>
            <p:nvPr/>
          </p:nvSpPr>
          <p:spPr>
            <a:xfrm>
              <a:off y="2926825" x="23250"/>
              <a:ext cy="25" cx="2976750"/>
            </a:xfrm>
            <a:custGeom>
              <a:pathLst>
                <a:path w="119070" extrusionOk="0" fill="none" h="1">
                  <a:moveTo>
                    <a:pt y="0" x="0"/>
                  </a:moveTo>
                  <a:lnTo>
                    <a:pt y="0" x="119070"/>
                  </a:lnTo>
                </a:path>
              </a:pathLst>
            </a:custGeom>
            <a:no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30" name="Shape 230"/>
            <p:cNvSpPr/>
            <p:nvPr/>
          </p:nvSpPr>
          <p:spPr>
            <a:xfrm>
              <a:off y="2926825" x="23250"/>
              <a:ext cy="73175" cx="2976750"/>
            </a:xfrm>
            <a:custGeom>
              <a:pathLst>
                <a:path w="119070" extrusionOk="0" h="2927">
                  <a:moveTo>
                    <a:pt y="0" x="0"/>
                  </a:moveTo>
                  <a:lnTo>
                    <a:pt y="2927" x="0"/>
                  </a:lnTo>
                  <a:lnTo>
                    <a:pt y="2927" x="119070"/>
                  </a:lnTo>
                  <a:lnTo>
                    <a:pt y="0" x="119070"/>
                  </a:lnTo>
                  <a:close/>
                </a:path>
              </a:pathLst>
            </a:custGeom>
            <a:solidFill>
              <a:srgbClr val="00FF00"/>
            </a:solidFill>
            <a:ln>
              <a:noFill/>
            </a:ln>
          </p:spPr>
          <p:txBody>
            <a:bodyPr bIns="91425" rIns="91425" lIns="91425" tIns="91425" anchor="ctr" anchorCtr="0">
              <a:noAutofit/>
            </a:bodyPr>
            <a:lstStyle/>
            <a:p/>
          </p:txBody>
        </p:sp>
        <p:sp>
          <p:nvSpPr>
            <p:cNvPr id="231" name="Shape 231"/>
            <p:cNvSpPr/>
            <p:nvPr/>
          </p:nvSpPr>
          <p:spPr>
            <a:xfrm>
              <a:off y="0" x="0"/>
              <a:ext cy="3073175" cx="23275"/>
            </a:xfrm>
            <a:custGeom>
              <a:pathLst>
                <a:path w="931" extrusionOk="0" h="122927">
                  <a:moveTo>
                    <a:pt y="0" x="0"/>
                  </a:moveTo>
                  <a:lnTo>
                    <a:pt y="122927" x="0"/>
                  </a:lnTo>
                  <a:lnTo>
                    <a:pt y="122927" x="930"/>
                  </a:lnTo>
                  <a:lnTo>
                    <a:pt y="0" x="930"/>
                  </a:lnTo>
                  <a:close/>
                </a:path>
              </a:pathLst>
            </a:custGeom>
            <a:solidFill>
              <a:srgbClr val="00FF00"/>
            </a:solidFill>
            <a:ln>
              <a:noFill/>
            </a:ln>
          </p:spPr>
          <p:txBody>
            <a:bodyPr bIns="91425" rIns="91425" lIns="91425" tIns="91425" anchor="ctr" anchorCtr="0">
              <a:noAutofit/>
            </a:bodyPr>
            <a:lstStyle/>
            <a:p/>
          </p:txBody>
        </p:sp>
        <p:sp>
          <p:nvSpPr>
            <p:cNvPr id="232" name="Shape 232"/>
            <p:cNvSpPr/>
            <p:nvPr/>
          </p:nvSpPr>
          <p:spPr>
            <a:xfrm>
              <a:off y="73150" x="1488350"/>
              <a:ext cy="3000025" cx="25"/>
            </a:xfrm>
            <a:custGeom>
              <a:pathLst>
                <a:path w="1" extrusionOk="0" fill="none" h="120001">
                  <a:moveTo>
                    <a:pt y="1" x="1"/>
                  </a:moveTo>
                  <a:lnTo>
                    <a:pt y="120001" x="1"/>
                  </a:lnTo>
                </a:path>
              </a:pathLst>
            </a:custGeom>
            <a:no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33" name="Shape 233"/>
            <p:cNvSpPr/>
            <p:nvPr/>
          </p:nvSpPr>
          <p:spPr>
            <a:xfrm>
              <a:off y="73150" x="1488350"/>
              <a:ext cy="3000025" cx="23300"/>
            </a:xfrm>
            <a:custGeom>
              <a:pathLst>
                <a:path w="932" extrusionOk="0" h="120001">
                  <a:moveTo>
                    <a:pt y="1" x="1"/>
                  </a:moveTo>
                  <a:lnTo>
                    <a:pt y="120001" x="1"/>
                  </a:lnTo>
                  <a:lnTo>
                    <a:pt y="120001" x="931"/>
                  </a:lnTo>
                  <a:lnTo>
                    <a:pt y="1" x="931"/>
                  </a:lnTo>
                  <a:close/>
                </a:path>
              </a:pathLst>
            </a:custGeom>
            <a:solidFill>
              <a:srgbClr val="00FF00"/>
            </a:solidFill>
            <a:ln>
              <a:noFill/>
            </a:ln>
          </p:spPr>
          <p:txBody>
            <a:bodyPr bIns="91425" rIns="91425" lIns="91425" tIns="91425" anchor="ctr" anchorCtr="0">
              <a:noAutofit/>
            </a:bodyPr>
            <a:lstStyle/>
            <a:p/>
          </p:txBody>
        </p:sp>
        <p:sp>
          <p:nvSpPr>
            <p:cNvPr id="234" name="Shape 234"/>
            <p:cNvSpPr/>
            <p:nvPr/>
          </p:nvSpPr>
          <p:spPr>
            <a:xfrm>
              <a:off y="73150" x="2976725"/>
              <a:ext cy="3000025" cx="25"/>
            </a:xfrm>
            <a:custGeom>
              <a:pathLst>
                <a:path w="1" extrusionOk="0" fill="none" h="120001">
                  <a:moveTo>
                    <a:pt y="1" x="1"/>
                  </a:moveTo>
                  <a:lnTo>
                    <a:pt y="120001" x="1"/>
                  </a:lnTo>
                </a:path>
              </a:pathLst>
            </a:custGeom>
            <a:noFill/>
            <a:ln w="9525" cap="rnd">
              <a:solidFill>
                <a:srgbClr val="000000"/>
              </a:solidFill>
              <a:prstDash val="solid"/>
              <a:round/>
              <a:headEnd w="med" len="med" type="none"/>
              <a:tailEnd w="med" len="med" type="none"/>
            </a:ln>
          </p:spPr>
          <p:txBody>
            <a:bodyPr bIns="91425" rIns="91425" lIns="91425" tIns="91425" anchor="ctr" anchorCtr="0">
              <a:noAutofit/>
            </a:bodyPr>
            <a:lstStyle/>
            <a:p/>
          </p:txBody>
        </p:sp>
        <p:sp>
          <p:nvSpPr>
            <p:cNvPr id="235" name="Shape 235"/>
            <p:cNvSpPr/>
            <p:nvPr/>
          </p:nvSpPr>
          <p:spPr>
            <a:xfrm>
              <a:off y="73150" x="2976725"/>
              <a:ext cy="3000025" cx="23275"/>
            </a:xfrm>
            <a:custGeom>
              <a:pathLst>
                <a:path w="931" extrusionOk="0" h="120001">
                  <a:moveTo>
                    <a:pt y="1" x="1"/>
                  </a:moveTo>
                  <a:lnTo>
                    <a:pt y="120001" x="1"/>
                  </a:lnTo>
                  <a:lnTo>
                    <a:pt y="120001" x="931"/>
                  </a:lnTo>
                  <a:lnTo>
                    <a:pt y="1" x="931"/>
                  </a:lnTo>
                  <a:close/>
                </a:path>
              </a:pathLst>
            </a:custGeom>
            <a:solidFill>
              <a:srgbClr val="00FF00"/>
            </a:solidFill>
            <a:ln>
              <a:noFill/>
            </a:ln>
          </p:spPr>
          <p:txBody>
            <a:bodyPr bIns="91425" rIns="91425" lIns="91425" tIns="91425" anchor="ctr" anchorCtr="0">
              <a:noAutofit/>
            </a:bodyPr>
            <a:lstStyle/>
            <a:p/>
          </p:txBody>
        </p:sp>
        <p:sp>
          <p:nvSpPr>
            <p:cNvPr id="236" name="Shape 236"/>
            <p:cNvSpPr/>
            <p:nvPr/>
          </p:nvSpPr>
          <p:spPr>
            <a:xfrm>
              <a:off y="0" x="3000000"/>
              <a:ext cy="73175" cx="23275"/>
            </a:xfrm>
            <a:custGeom>
              <a:pathLst>
                <a:path w="931" extrusionOk="0" h="2927">
                  <a:moveTo>
                    <a:pt y="0" x="0"/>
                  </a:moveTo>
                  <a:lnTo>
                    <a:pt y="2927" x="0"/>
                  </a:lnTo>
                  <a:lnTo>
                    <a:pt y="2927" x="930"/>
                  </a:lnTo>
                  <a:lnTo>
                    <a:pt y="0" x="930"/>
                  </a:lnTo>
                  <a:close/>
                </a:path>
              </a:pathLst>
            </a:custGeom>
            <a:solidFill>
              <a:srgbClr val="00FF00"/>
            </a:solidFill>
            <a:ln>
              <a:noFill/>
            </a:ln>
          </p:spPr>
          <p:txBody>
            <a:bodyPr bIns="91425" rIns="91425" lIns="91425" tIns="91425" anchor="ctr" anchorCtr="0">
              <a:noAutofit/>
            </a:bodyPr>
            <a:lstStyle/>
            <a:p/>
          </p:txBody>
        </p:sp>
        <p:sp>
          <p:nvSpPr>
            <p:cNvPr id="237" name="Shape 237"/>
            <p:cNvSpPr/>
            <p:nvPr/>
          </p:nvSpPr>
          <p:spPr>
            <a:xfrm>
              <a:off y="1463400" x="3000000"/>
              <a:ext cy="25" cx="23275"/>
            </a:xfrm>
            <a:custGeom>
              <a:pathLst>
                <a:path w="931" extrusionOk="0" fill="none" h="1">
                  <a:moveTo>
                    <a:pt y="1" x="0"/>
                  </a:moveTo>
                  <a:lnTo>
                    <a:pt y="1" x="930"/>
                  </a:lnTo>
                </a:path>
              </a:pathLst>
            </a:custGeom>
            <a:noFill/>
            <a:ln w="9525" cap="rnd">
              <a:solidFill>
                <a:srgbClr val="D0D7E5"/>
              </a:solidFill>
              <a:prstDash val="solid"/>
              <a:round/>
              <a:headEnd w="med" len="med" type="none"/>
              <a:tailEnd w="med" len="med" type="none"/>
            </a:ln>
          </p:spPr>
          <p:txBody>
            <a:bodyPr bIns="91425" rIns="91425" lIns="91425" tIns="91425" anchor="ctr" anchorCtr="0">
              <a:noAutofit/>
            </a:bodyPr>
            <a:lstStyle/>
            <a:p/>
          </p:txBody>
        </p:sp>
        <p:sp>
          <p:nvSpPr>
            <p:cNvPr id="238" name="Shape 238"/>
            <p:cNvSpPr/>
            <p:nvPr/>
          </p:nvSpPr>
          <p:spPr>
            <a:xfrm>
              <a:off y="1463400" x="3000000"/>
              <a:ext cy="73200" cx="23275"/>
            </a:xfrm>
            <a:custGeom>
              <a:pathLst>
                <a:path w="931" extrusionOk="0" h="2928">
                  <a:moveTo>
                    <a:pt y="1" x="0"/>
                  </a:moveTo>
                  <a:lnTo>
                    <a:pt y="2927" x="0"/>
                  </a:lnTo>
                  <a:lnTo>
                    <a:pt y="2927" x="930"/>
                  </a:lnTo>
                  <a:lnTo>
                    <a:pt y="1" x="930"/>
                  </a:lnTo>
                  <a:close/>
                </a:path>
              </a:pathLst>
            </a:custGeom>
            <a:solidFill>
              <a:srgbClr val="00FF00"/>
            </a:solidFill>
            <a:ln>
              <a:noFill/>
            </a:ln>
          </p:spPr>
          <p:txBody>
            <a:bodyPr bIns="91425" rIns="91425" lIns="91425" tIns="91425" anchor="ctr" anchorCtr="0">
              <a:noAutofit/>
            </a:bodyPr>
            <a:lstStyle/>
            <a:p/>
          </p:txBody>
        </p:sp>
        <p:sp>
          <p:nvSpPr>
            <p:cNvPr id="239" name="Shape 239"/>
            <p:cNvSpPr/>
            <p:nvPr/>
          </p:nvSpPr>
          <p:spPr>
            <a:xfrm>
              <a:off y="2926825" x="3000000"/>
              <a:ext cy="25" cx="23275"/>
            </a:xfrm>
            <a:custGeom>
              <a:pathLst>
                <a:path w="931" extrusionOk="0" fill="none" h="1">
                  <a:moveTo>
                    <a:pt y="0" x="0"/>
                  </a:moveTo>
                  <a:lnTo>
                    <a:pt y="0" x="930"/>
                  </a:lnTo>
                </a:path>
              </a:pathLst>
            </a:custGeom>
            <a:noFill/>
            <a:ln w="9525" cap="rnd">
              <a:solidFill>
                <a:srgbClr val="D0D7E5"/>
              </a:solidFill>
              <a:prstDash val="solid"/>
              <a:round/>
              <a:headEnd w="med" len="med" type="none"/>
              <a:tailEnd w="med" len="med" type="none"/>
            </a:ln>
          </p:spPr>
          <p:txBody>
            <a:bodyPr bIns="91425" rIns="91425" lIns="91425" tIns="91425" anchor="ctr" anchorCtr="0">
              <a:noAutofit/>
            </a:bodyPr>
            <a:lstStyle/>
            <a:p/>
          </p:txBody>
        </p:sp>
        <p:sp>
          <p:nvSpPr>
            <p:cNvPr id="240" name="Shape 240"/>
            <p:cNvSpPr/>
            <p:nvPr/>
          </p:nvSpPr>
          <p:spPr>
            <a:xfrm>
              <a:off y="2926825" x="3000000"/>
              <a:ext cy="73175" cx="23275"/>
            </a:xfrm>
            <a:custGeom>
              <a:pathLst>
                <a:path w="931" extrusionOk="0" h="2927">
                  <a:moveTo>
                    <a:pt y="0" x="0"/>
                  </a:moveTo>
                  <a:lnTo>
                    <a:pt y="2927" x="0"/>
                  </a:lnTo>
                  <a:lnTo>
                    <a:pt y="2927" x="930"/>
                  </a:lnTo>
                  <a:lnTo>
                    <a:pt y="0" x="930"/>
                  </a:lnTo>
                  <a:close/>
                </a:path>
              </a:pathLst>
            </a:custGeom>
            <a:solidFill>
              <a:srgbClr val="00FF00"/>
            </a:solidFill>
            <a:ln>
              <a:noFill/>
            </a:ln>
          </p:spPr>
          <p:txBody>
            <a:bodyPr bIns="91425" rIns="91425" lIns="91425" tIns="91425" anchor="ctr" anchorCtr="0">
              <a:noAutofit/>
            </a:bodyPr>
            <a:lstStyle/>
            <a:p/>
          </p:txBody>
        </p:sp>
      </p:grpSp>
      <p:sp>
        <p:nvSpPr>
          <p:cNvPr id="241" name="Shape 241"/>
          <p:cNvSpPr/>
          <p:nvPr/>
        </p:nvSpPr>
        <p:spPr>
          <a:xfrm>
            <a:off y="5486400" x="304800"/>
            <a:ext cy="612775" cx="914400"/>
          </a:xfrm>
          <a:prstGeom prst="flowChartOnlineStorage">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rgbClr val="FFFFFF"/>
                </a:solidFill>
                <a:latin typeface="Calibri"/>
                <a:ea typeface="Calibri"/>
                <a:cs typeface="Calibri"/>
                <a:sym typeface="Calibri"/>
              </a:rPr>
              <a:t>Doc</a:t>
            </a:r>
          </a:p>
        </p:txBody>
      </p:sp>
      <p:sp>
        <p:nvSpPr>
          <p:cNvPr id="242" name="Shape 242"/>
          <p:cNvSpPr txBox="1"/>
          <p:nvPr/>
        </p:nvSpPr>
        <p:spPr>
          <a:xfrm>
            <a:off y="3200400" x="2832325"/>
            <a:ext cy="2895600" cx="1676399"/>
          </a:xfrm>
          <a:prstGeom prst="rect">
            <a:avLst/>
          </a:prstGeom>
          <a:solidFill>
            <a:srgbClr val="FFFF0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Staging Area </a:t>
            </a:r>
          </a:p>
        </p:txBody>
      </p:sp>
      <p:sp>
        <p:nvSpPr>
          <p:cNvPr id="243" name="Shape 243"/>
          <p:cNvSpPr txBox="1"/>
          <p:nvPr/>
        </p:nvSpPr>
        <p:spPr>
          <a:xfrm>
            <a:off y="3200400" x="4876800"/>
            <a:ext cy="1295400" cx="1752600"/>
          </a:xfrm>
          <a:prstGeom prst="rect">
            <a:avLst/>
          </a:prstGeom>
          <a:solidFill>
            <a:srgbClr val="FFFF0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Data Mart</a:t>
            </a:r>
          </a:p>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Star Schema </a:t>
            </a:r>
          </a:p>
        </p:txBody>
      </p:sp>
      <p:sp>
        <p:nvSpPr>
          <p:cNvPr id="244" name="Shape 244"/>
          <p:cNvSpPr txBox="1"/>
          <p:nvPr/>
        </p:nvSpPr>
        <p:spPr>
          <a:xfrm>
            <a:off y="4800600" x="4876800"/>
            <a:ext cy="1295400" cx="1752600"/>
          </a:xfrm>
          <a:prstGeom prst="rect">
            <a:avLst/>
          </a:prstGeom>
          <a:solidFill>
            <a:srgbClr val="FFFF00"/>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Data Mart</a:t>
            </a:r>
          </a:p>
          <a:p>
            <a:pPr algn="ctr"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Star Schema </a:t>
            </a:r>
          </a:p>
        </p:txBody>
      </p:sp>
      <p:sp>
        <p:nvSpPr>
          <p:cNvPr id="245" name="Shape 245"/>
          <p:cNvSpPr txBox="1"/>
          <p:nvPr/>
        </p:nvSpPr>
        <p:spPr>
          <a:xfrm>
            <a:off y="2400300" x="8133400"/>
            <a:ext cy="3809999" cx="685799"/>
          </a:xfrm>
          <a:prstGeom prst="rect">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none" b="0" cap="none" baseline="0" sz="2000" lang="en-US" i="0">
                <a:solidFill>
                  <a:schemeClr val="dk1"/>
                </a:solidFill>
                <a:latin typeface="Calibri"/>
                <a:ea typeface="Calibri"/>
                <a:cs typeface="Calibri"/>
                <a:sym typeface="Calibri"/>
              </a:rPr>
              <a:t>BI Visualization</a:t>
            </a:r>
          </a:p>
        </p:txBody>
      </p:sp>
      <p:sp>
        <p:nvSpPr>
          <p:cNvPr id="246" name="Shape 246"/>
          <p:cNvSpPr txBox="1"/>
          <p:nvPr/>
        </p:nvSpPr>
        <p:spPr>
          <a:xfrm>
            <a:off y="2362200" x="4114800"/>
            <a:ext cy="584200" cx="2209799"/>
          </a:xfrm>
          <a:prstGeom prst="rect">
            <a:avLst/>
          </a:prstGeom>
          <a:noFill/>
          <a:ln>
            <a:noFill/>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Database </a:t>
            </a:r>
          </a:p>
        </p:txBody>
      </p:sp>
      <p:sp>
        <p:nvSpPr>
          <p:cNvPr id="247" name="Shape 247"/>
          <p:cNvSpPr/>
          <p:nvPr/>
        </p:nvSpPr>
        <p:spPr>
          <a:xfrm>
            <a:off y="3124200" x="1219200"/>
            <a:ext cy="228600" cx="2438399"/>
          </a:xfrm>
          <a:prstGeom prst="chevron">
            <a:avLst>
              <a:gd fmla="val 20587"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48" name="Shape 248"/>
          <p:cNvSpPr/>
          <p:nvPr/>
        </p:nvSpPr>
        <p:spPr>
          <a:xfrm>
            <a:off y="4267200" x="1828800"/>
            <a:ext cy="381000" cx="1676399"/>
          </a:xfrm>
          <a:prstGeom prst="chevron">
            <a:avLst>
              <a:gd fmla="val 19145"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49" name="Shape 249"/>
          <p:cNvSpPr/>
          <p:nvPr/>
        </p:nvSpPr>
        <p:spPr>
          <a:xfrm>
            <a:off y="5029200" x="1828800"/>
            <a:ext cy="228600" cx="2438399"/>
          </a:xfrm>
          <a:prstGeom prst="chevron">
            <a:avLst>
              <a:gd fmla="val 20587"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50" name="Shape 250"/>
          <p:cNvSpPr/>
          <p:nvPr/>
        </p:nvSpPr>
        <p:spPr>
          <a:xfrm>
            <a:off y="5715000" x="990600"/>
            <a:ext cy="228600" cx="2438399"/>
          </a:xfrm>
          <a:prstGeom prst="chevron">
            <a:avLst>
              <a:gd fmla="val 20587"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51" name="Shape 251"/>
          <p:cNvSpPr/>
          <p:nvPr/>
        </p:nvSpPr>
        <p:spPr>
          <a:xfrm>
            <a:off y="3429000" x="3962400"/>
            <a:ext cy="152399" cx="1524000"/>
          </a:xfrm>
          <a:prstGeom prst="chevron">
            <a:avLst>
              <a:gd fmla="val 20520"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52" name="Shape 252"/>
          <p:cNvSpPr/>
          <p:nvPr/>
        </p:nvSpPr>
        <p:spPr>
          <a:xfrm>
            <a:off y="5562600" x="4038600"/>
            <a:ext cy="152399" cx="1676399"/>
          </a:xfrm>
          <a:prstGeom prst="chevron">
            <a:avLst>
              <a:gd fmla="val 20618"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53" name="Shape 253"/>
          <p:cNvSpPr/>
          <p:nvPr/>
        </p:nvSpPr>
        <p:spPr>
          <a:xfrm>
            <a:off y="3657600" x="1371600"/>
            <a:ext cy="457200" cx="914398"/>
          </a:xfrm>
          <a:custGeom>
            <a:pathLst>
              <a:path w="914400" extrusionOk="0" h="152404">
                <a:moveTo>
                  <a:pt y="0" x="0"/>
                </a:moveTo>
                <a:lnTo>
                  <a:pt y="0" x="838198"/>
                </a:lnTo>
                <a:lnTo>
                  <a:pt y="0" x="761996"/>
                </a:lnTo>
                <a:lnTo>
                  <a:pt y="152404" x="914400"/>
                </a:lnTo>
                <a:close/>
              </a:path>
            </a:pathLst>
          </a:cu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600" lang="en-US" i="0">
                <a:solidFill>
                  <a:srgbClr val="FFFFFF"/>
                </a:solidFill>
                <a:latin typeface="Calibri"/>
                <a:ea typeface="Calibri"/>
                <a:cs typeface="Calibri"/>
                <a:sym typeface="Calibri"/>
              </a:rPr>
              <a:t>FTP File</a:t>
            </a:r>
          </a:p>
        </p:txBody>
      </p:sp>
      <p:sp>
        <p:nvSpPr>
          <p:cNvPr id="254" name="Shape 254"/>
          <p:cNvSpPr/>
          <p:nvPr/>
        </p:nvSpPr>
        <p:spPr>
          <a:xfrm>
            <a:off y="3733800" x="1981200"/>
            <a:ext cy="228600" cx="1676399"/>
          </a:xfrm>
          <a:prstGeom prst="chevron">
            <a:avLst>
              <a:gd fmla="val 20127" name="adj"/>
            </a:avLst>
          </a:prstGeom>
          <a:solidFill>
            <a:srgbClr val="7F7F7F"/>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ETL</a:t>
            </a:r>
          </a:p>
        </p:txBody>
      </p:sp>
      <p:sp>
        <p:nvSpPr>
          <p:cNvPr id="255" name="Shape 255"/>
          <p:cNvSpPr/>
          <p:nvPr/>
        </p:nvSpPr>
        <p:spPr>
          <a:xfrm>
            <a:off y="3352800" x="6629400"/>
            <a:ext cy="914400" cx="1600199"/>
          </a:xfrm>
          <a:prstGeom prst="cube">
            <a:avLst>
              <a:gd fmla="val 25000" name="adj"/>
            </a:avLst>
          </a:prstGeom>
          <a:solidFill>
            <a:srgbClr val="D9D9D9"/>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COGNOS</a:t>
            </a:r>
          </a:p>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Cubes</a:t>
            </a:r>
          </a:p>
          <a:p>
            <a:r>
              <a:t/>
            </a:r>
          </a:p>
        </p:txBody>
      </p:sp>
      <p:sp>
        <p:nvSpPr>
          <p:cNvPr id="256" name="Shape 256"/>
          <p:cNvSpPr/>
          <p:nvPr/>
        </p:nvSpPr>
        <p:spPr>
          <a:xfrm>
            <a:off y="4610100" x="6629400"/>
            <a:ext cy="1143000" cx="1600199"/>
          </a:xfrm>
          <a:prstGeom prst="cube">
            <a:avLst>
              <a:gd fmla="val 25000" name="adj"/>
            </a:avLst>
          </a:prstGeom>
          <a:solidFill>
            <a:srgbClr val="D9D9D9"/>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l" rtl="0" lvl="0" marR="0" indent="0" marL="0">
              <a:lnSpc>
                <a:spcPct val="100000"/>
              </a:lnSpc>
              <a:spcBef>
                <a:spcPts val="0"/>
              </a:spcBef>
              <a:spcAft>
                <a:spcPts val="0"/>
              </a:spcAft>
              <a:buClr>
                <a:schemeClr val="dk1"/>
              </a:buClr>
              <a:buSzPct val="25000"/>
              <a:buFont typeface="Calibri"/>
              <a:buNone/>
            </a:pPr>
            <a:r>
              <a:rPr sz="1800" lang="en-US">
                <a:solidFill>
                  <a:schemeClr val="dk1"/>
                </a:solidFill>
                <a:latin typeface="Calibri"/>
                <a:ea typeface="Calibri"/>
                <a:cs typeface="Calibri"/>
                <a:sym typeface="Calibri"/>
              </a:rPr>
              <a:t>Business </a:t>
            </a:r>
          </a:p>
          <a:p>
            <a:pPr algn="ctr" rtl="0" lvl="0" marR="0" indent="0" marL="0">
              <a:lnSpc>
                <a:spcPct val="100000"/>
              </a:lnSpc>
              <a:spcBef>
                <a:spcPts val="0"/>
              </a:spcBef>
              <a:spcAft>
                <a:spcPts val="0"/>
              </a:spcAft>
              <a:buClr>
                <a:schemeClr val="dk1"/>
              </a:buClr>
              <a:buSzPct val="25000"/>
              <a:buFont typeface="Calibri"/>
              <a:buNone/>
            </a:pPr>
            <a:r>
              <a:rPr sz="1800" lang="en-US">
                <a:solidFill>
                  <a:schemeClr val="dk1"/>
                </a:solidFill>
                <a:latin typeface="Calibri"/>
                <a:ea typeface="Calibri"/>
                <a:cs typeface="Calibri"/>
                <a:sym typeface="Calibri"/>
              </a:rPr>
              <a:t>Objects</a:t>
            </a:r>
          </a:p>
          <a:p>
            <a:r>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y="0" x="0"/>
          <a:ext cy="0" cx="0"/>
          <a:chOff y="0" x="0"/>
          <a:chExt cy="0" cx="0"/>
        </a:xfrm>
      </p:grpSpPr>
      <p:sp>
        <p:nvSpPr>
          <p:cNvPr id="261" name="Shape 261"/>
          <p:cNvSpPr txBox="1"/>
          <p:nvPr>
            <p:ph type="title"/>
          </p:nvPr>
        </p:nvSpPr>
        <p:spPr>
          <a:xfrm>
            <a:off y="304800" x="533400"/>
            <a:ext cy="1143000" cx="8229600"/>
          </a:xfrm>
          <a:prstGeom prst="rect">
            <a:avLst/>
          </a:prstGeom>
          <a:noFill/>
          <a:ln w="9525" cap="rnd">
            <a:solidFill>
              <a:srgbClr val="FF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000" lang="en-US" i="0">
                <a:solidFill>
                  <a:schemeClr val="dk1"/>
                </a:solidFill>
                <a:latin typeface="Calibri"/>
                <a:ea typeface="Calibri"/>
                <a:cs typeface="Calibri"/>
                <a:sym typeface="Calibri"/>
              </a:rPr>
              <a:t>Data Warehouse Components </a:t>
            </a:r>
          </a:p>
        </p:txBody>
      </p:sp>
      <p:pic>
        <p:nvPicPr>
          <p:cNvPr id="262" name="Shape 262"/>
          <p:cNvPicPr preferRelativeResize="0"/>
          <p:nvPr/>
        </p:nvPicPr>
        <p:blipFill>
          <a:blip r:embed="rId3"/>
          <a:stretch>
            <a:fillRect/>
          </a:stretch>
        </p:blipFill>
        <p:spPr>
          <a:xfrm>
            <a:off y="1511300" x="438150"/>
            <a:ext cy="5353048" cx="8724898"/>
          </a:xfrm>
          <a:prstGeom prst="rect">
            <a:avLst/>
          </a:prstGeom>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6" name="Shape 266"/>
        <p:cNvGrpSpPr/>
        <p:nvPr/>
      </p:nvGrpSpPr>
      <p:grpSpPr>
        <a:xfrm>
          <a:off y="0" x="0"/>
          <a:ext cy="0" cx="0"/>
          <a:chOff y="0" x="0"/>
          <a:chExt cy="0" cx="0"/>
        </a:xfrm>
      </p:grpSpPr>
      <p:pic>
        <p:nvPicPr>
          <p:cNvPr id="267" name="Shape 267"/>
          <p:cNvPicPr preferRelativeResize="0"/>
          <p:nvPr/>
        </p:nvPicPr>
        <p:blipFill>
          <a:blip r:embed="rId3"/>
          <a:stretch>
            <a:fillRect/>
          </a:stretch>
        </p:blipFill>
        <p:spPr>
          <a:xfrm>
            <a:off y="1447800" x="381000"/>
            <a:ext cy="4816473" cx="8340723"/>
          </a:xfrm>
          <a:prstGeom prst="rect">
            <a:avLst/>
          </a:prstGeom>
        </p:spPr>
      </p:pic>
      <p:sp>
        <p:nvSpPr>
          <p:cNvPr id="268" name="Shape 268"/>
          <p:cNvSpPr txBox="1"/>
          <p:nvPr/>
        </p:nvSpPr>
        <p:spPr>
          <a:xfrm>
            <a:off y="381000" x="990600"/>
            <a:ext cy="584200" cx="7315200"/>
          </a:xfrm>
          <a:prstGeom prst="rect">
            <a:avLst/>
          </a:prstGeom>
          <a:noFill/>
          <a:ln w="9525" cap="rnd">
            <a:solidFill>
              <a:srgbClr val="FF000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Data Warehouse Components (cont)</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2" name="Shape 272"/>
        <p:cNvGrpSpPr/>
        <p:nvPr/>
      </p:nvGrpSpPr>
      <p:grpSpPr>
        <a:xfrm>
          <a:off y="0" x="0"/>
          <a:ext cy="0" cx="0"/>
          <a:chOff y="0" x="0"/>
          <a:chExt cy="0" cx="0"/>
        </a:xfrm>
      </p:grpSpPr>
      <p:sp>
        <p:nvSpPr>
          <p:cNvPr id="273" name="Shape 273"/>
          <p:cNvSpPr txBox="1"/>
          <p:nvPr>
            <p:ph type="title"/>
          </p:nvPr>
        </p:nvSpPr>
        <p:spPr>
          <a:xfrm>
            <a:off y="274637" x="457200"/>
            <a:ext cy="3306762" cx="8229600"/>
          </a:xfrm>
          <a:prstGeom prst="rect">
            <a:avLst/>
          </a:prstGeom>
          <a:solidFill>
            <a:srgbClr val="FF0000"/>
          </a:solidFill>
          <a:ln>
            <a:noFill/>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3. Data Modeling </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8" name="Shape 278"/>
        <p:cNvGrpSpPr/>
        <p:nvPr/>
      </p:nvGrpSpPr>
      <p:grpSpPr>
        <a:xfrm>
          <a:off y="0" x="0"/>
          <a:ext cy="0" cx="0"/>
          <a:chOff y="0" x="0"/>
          <a:chExt cy="0" cx="0"/>
        </a:xfrm>
      </p:grpSpPr>
      <p:sp>
        <p:nvSpPr>
          <p:cNvPr id="279" name="Shape 27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What is Data Modeling? </a:t>
            </a:r>
          </a:p>
        </p:txBody>
      </p:sp>
      <p:sp>
        <p:nvSpPr>
          <p:cNvPr id="280" name="Shape 280"/>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Data Modeling is an </a:t>
            </a:r>
            <a:r>
              <a:rPr strike="noStrike" u="none" b="0" cap="none" baseline="0" sz="3200" lang="en-US" i="1">
                <a:solidFill>
                  <a:schemeClr val="dk1"/>
                </a:solidFill>
                <a:latin typeface="Calibri"/>
                <a:ea typeface="Calibri"/>
                <a:cs typeface="Calibri"/>
                <a:sym typeface="Calibri"/>
              </a:rPr>
              <a:t>abstraction</a:t>
            </a:r>
            <a:r>
              <a:rPr strike="noStrike" u="none" b="0" cap="none" baseline="0" sz="3200" lang="en-US" i="0">
                <a:solidFill>
                  <a:schemeClr val="dk1"/>
                </a:solidFill>
                <a:latin typeface="Calibri"/>
                <a:ea typeface="Calibri"/>
                <a:cs typeface="Calibri"/>
                <a:sym typeface="Calibri"/>
              </a:rPr>
              <a:t> activity.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or</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Data Modeling is a technique for describing </a:t>
            </a:r>
            <a:r>
              <a:rPr strike="noStrike" u="none" b="0" cap="none" baseline="0" sz="3200" lang="en-US" i="1">
                <a:solidFill>
                  <a:schemeClr val="dk1"/>
                </a:solidFill>
                <a:latin typeface="Calibri"/>
                <a:ea typeface="Calibri"/>
                <a:cs typeface="Calibri"/>
                <a:sym typeface="Calibri"/>
              </a:rPr>
              <a:t>reality using abstract objects.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or</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Data Modeling uses methods of classifications, generalization,  relationship, and synthesis (putting things together).</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Course Objectives</a:t>
            </a:r>
          </a:p>
        </p:txBody>
      </p:sp>
      <p:sp>
        <p:nvSpPr>
          <p:cNvPr id="68" name="Shape 68"/>
          <p:cNvSpPr txBox="1"/>
          <p:nvPr>
            <p:ph idx="1" type="body"/>
          </p:nvPr>
        </p:nvSpPr>
        <p:spPr>
          <a:xfrm>
            <a:off y="1676400" x="457200"/>
            <a:ext cy="5085299" cx="7924799"/>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At the end of the course you will be able to</a:t>
            </a:r>
            <a:r>
              <a:rPr strike="noStrike" u="none" b="0" cap="none" baseline="0" sz="3200" lang="en-US" i="0">
                <a:solidFill>
                  <a:schemeClr val="dk1"/>
                </a:solidFill>
                <a:latin typeface="Calibri"/>
                <a:ea typeface="Calibri"/>
                <a:cs typeface="Calibri"/>
                <a:sym typeface="Calibri"/>
              </a:rPr>
              <a:t>:</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Work productively with Business Analysts, Product Managers, Data and/or Solution Architects, DBA, Software Developers, SQA </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Understand  Business Intelligence (</a:t>
            </a:r>
            <a:r>
              <a:rPr strike="noStrike" u="none" b="1" cap="none" baseline="0" sz="2000" lang="en-US" i="0">
                <a:solidFill>
                  <a:schemeClr val="dk1"/>
                </a:solidFill>
                <a:latin typeface="Calibri"/>
                <a:ea typeface="Calibri"/>
                <a:cs typeface="Calibri"/>
                <a:sym typeface="Calibri"/>
              </a:rPr>
              <a:t>BI</a:t>
            </a:r>
            <a:r>
              <a:rPr strike="noStrike" u="none" b="0" cap="none" baseline="0" sz="2000" lang="en-US" i="0">
                <a:solidFill>
                  <a:schemeClr val="dk1"/>
                </a:solidFill>
                <a:latin typeface="Calibri"/>
                <a:ea typeface="Calibri"/>
                <a:cs typeface="Calibri"/>
                <a:sym typeface="Calibri"/>
              </a:rPr>
              <a:t>) or/and Data Warehouse (</a:t>
            </a:r>
            <a:r>
              <a:rPr strike="noStrike" u="none" b="1" cap="none" baseline="0" sz="2000" lang="en-US" i="0">
                <a:solidFill>
                  <a:schemeClr val="dk1"/>
                </a:solidFill>
                <a:latin typeface="Calibri"/>
                <a:ea typeface="Calibri"/>
                <a:cs typeface="Calibri"/>
                <a:sym typeface="Calibri"/>
              </a:rPr>
              <a:t>DW</a:t>
            </a:r>
            <a:r>
              <a:rPr strike="noStrike" u="none" b="0" cap="none" baseline="0" sz="2000" lang="en-US" i="0">
                <a:solidFill>
                  <a:schemeClr val="dk1"/>
                </a:solidFill>
                <a:latin typeface="Calibri"/>
                <a:ea typeface="Calibri"/>
                <a:cs typeface="Calibri"/>
                <a:sym typeface="Calibri"/>
              </a:rPr>
              <a:t>) project objectives and tasks</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Understand Conceptual BI infrastructure  and its components</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Understand Database Models required  for Transactional and BI applications</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Understand Big data concept   </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Effectively communicate Data Warehouse implementation tasks </a:t>
            </a:r>
          </a:p>
          <a:p>
            <a:pPr algn="l" rtl="0" lvl="0" marR="0" indent="0" marL="0">
              <a:lnSpc>
                <a:spcPct val="100000"/>
              </a:lnSpc>
              <a:spcBef>
                <a:spcPts val="1000"/>
              </a:spcBef>
              <a:spcAft>
                <a:spcPts val="0"/>
              </a:spcAft>
              <a:buClr>
                <a:schemeClr val="dk1"/>
              </a:buClr>
              <a:buSzPct val="100000"/>
              <a:buFont typeface="Calibri"/>
              <a:buChar char="•"/>
            </a:pPr>
            <a:r>
              <a:rPr strike="noStrike" u="none" b="0" cap="none" baseline="0" sz="2000" lang="en-US" i="0">
                <a:solidFill>
                  <a:schemeClr val="dk1"/>
                </a:solidFill>
                <a:latin typeface="Calibri"/>
                <a:ea typeface="Calibri"/>
                <a:cs typeface="Calibri"/>
                <a:sym typeface="Calibri"/>
              </a:rPr>
              <a:t>Effectively perform QA tasks for the diverse components of DW-related  software (ETL) </a:t>
            </a:r>
          </a:p>
          <a:p>
            <a:r>
              <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4" name="Shape 284"/>
        <p:cNvGrpSpPr/>
        <p:nvPr/>
      </p:nvGrpSpPr>
      <p:grpSpPr>
        <a:xfrm>
          <a:off y="0" x="0"/>
          <a:ext cy="0" cx="0"/>
          <a:chOff y="0" x="0"/>
          <a:chExt cy="0" cx="0"/>
        </a:xfrm>
      </p:grpSpPr>
      <p:sp>
        <p:nvSpPr>
          <p:cNvPr id="285" name="Shape 285"/>
          <p:cNvSpPr txBox="1"/>
          <p:nvPr>
            <p:ph type="title"/>
          </p:nvPr>
        </p:nvSpPr>
        <p:spPr>
          <a:xfrm>
            <a:off y="274637" x="457200"/>
            <a:ext cy="1143000" cx="8229600"/>
          </a:xfrm>
          <a:prstGeom prst="rect">
            <a:avLst/>
          </a:prstGeom>
          <a:noFill/>
          <a:ln w="9525" cap="rnd">
            <a:solidFill>
              <a:srgbClr val="FF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What is a Data Model?</a:t>
            </a:r>
          </a:p>
        </p:txBody>
      </p:sp>
      <p:sp>
        <p:nvSpPr>
          <p:cNvPr id="286" name="Shape 286"/>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diagram that shows the various objects, their elements, and illustrates the relationships between those objects.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database model is to identify and organize the required data logically and physically.</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y="0" x="0"/>
          <a:ext cy="0" cx="0"/>
          <a:chOff y="0" x="0"/>
          <a:chExt cy="0" cx="0"/>
        </a:xfrm>
      </p:grpSpPr>
      <p:sp>
        <p:nvSpPr>
          <p:cNvPr id="291" name="Shape 291"/>
          <p:cNvSpPr txBox="1"/>
          <p:nvPr>
            <p:ph type="title"/>
          </p:nvPr>
        </p:nvSpPr>
        <p:spPr>
          <a:xfrm>
            <a:off y="274637" x="457200"/>
            <a:ext cy="1143000" cx="8229600"/>
          </a:xfrm>
          <a:prstGeom prst="rect">
            <a:avLst/>
          </a:prstGeom>
          <a:noFill/>
          <a:ln w="9525" cap="rnd">
            <a:solidFill>
              <a:srgbClr val="FF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Model Types</a:t>
            </a:r>
          </a:p>
        </p:txBody>
      </p:sp>
      <p:sp>
        <p:nvSpPr>
          <p:cNvPr id="292" name="Shape 292"/>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 A hierarchical data model is a data model in which the data is organized into a tree-like structure</a:t>
            </a:r>
          </a:p>
          <a:p>
            <a:r>
              <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rgbClr val="FF0000"/>
                </a:solidFill>
                <a:latin typeface="Calibri"/>
                <a:ea typeface="Calibri"/>
                <a:cs typeface="Calibri"/>
                <a:sym typeface="Calibri"/>
              </a:rPr>
              <a:t>Relational Models (for Relational Databases ORACLE, SQL Server, MySQL)</a:t>
            </a:r>
          </a:p>
          <a:p>
            <a:r>
              <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6" name="Shape 296"/>
        <p:cNvGrpSpPr/>
        <p:nvPr/>
      </p:nvGrpSpPr>
      <p:grpSpPr>
        <a:xfrm>
          <a:off y="0" x="0"/>
          <a:ext cy="0" cx="0"/>
          <a:chOff y="0" x="0"/>
          <a:chExt cy="0" cx="0"/>
        </a:xfrm>
      </p:grpSpPr>
      <p:sp>
        <p:nvSpPr>
          <p:cNvPr id="297" name="Shape 297"/>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Modeling Tools</a:t>
            </a:r>
          </a:p>
        </p:txBody>
      </p:sp>
      <p:sp>
        <p:nvSpPr>
          <p:cNvPr id="298" name="Shape 298"/>
          <p:cNvSpPr txBox="1"/>
          <p:nvPr>
            <p:ph idx="1" type="body"/>
          </p:nvPr>
        </p:nvSpPr>
        <p:spPr>
          <a:xfrm>
            <a:off y="1600200" x="1752600"/>
            <a:ext cy="4525960" cx="6934199"/>
          </a:xfrm>
          <a:prstGeom prst="rect">
            <a:avLst/>
          </a:prstGeom>
          <a:noFill/>
          <a:ln>
            <a:noFill/>
          </a:ln>
        </p:spPr>
        <p:txBody>
          <a:bodyPr bIns="45700" rIns="91425" lIns="91425" tIns="45700" anchor="t" anchorCtr="0">
            <a:noAutofit/>
          </a:bodyPr>
          <a:lstStyle/>
          <a:p>
            <a:pPr algn="l" rtl="0" lvl="0" marR="0" indent="0" marL="0">
              <a:lnSpc>
                <a:spcPct val="200000"/>
              </a:lnSpc>
              <a:spcBef>
                <a:spcPts val="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Embarcadero </a:t>
            </a:r>
            <a:r>
              <a:rPr strike="noStrike" u="none" b="1" cap="none" baseline="0" sz="3200" lang="en-US" i="0">
                <a:solidFill>
                  <a:schemeClr val="dk1"/>
                </a:solidFill>
                <a:latin typeface="Calibri"/>
                <a:ea typeface="Calibri"/>
                <a:cs typeface="Calibri"/>
                <a:sym typeface="Calibri"/>
              </a:rPr>
              <a:t>ER/Studio</a:t>
            </a:r>
          </a:p>
          <a:p>
            <a:pPr algn="l" rtl="0" lvl="0" marR="0" indent="0" marL="0">
              <a:lnSpc>
                <a:spcPct val="2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CA  </a:t>
            </a:r>
            <a:r>
              <a:rPr strike="noStrike" u="none" b="1" cap="none" baseline="0" sz="3200" lang="en-US" i="0">
                <a:solidFill>
                  <a:schemeClr val="dk1"/>
                </a:solidFill>
                <a:latin typeface="Calibri"/>
                <a:ea typeface="Calibri"/>
                <a:cs typeface="Calibri"/>
                <a:sym typeface="Calibri"/>
              </a:rPr>
              <a:t>ERwin </a:t>
            </a:r>
          </a:p>
          <a:p>
            <a:pPr algn="l" rtl="0" lvl="0" marR="0" indent="0" marL="0">
              <a:lnSpc>
                <a:spcPct val="200000"/>
              </a:lnSpc>
              <a:spcBef>
                <a:spcPts val="640"/>
              </a:spcBef>
              <a:spcAft>
                <a:spcPts val="0"/>
              </a:spcAft>
              <a:buClr>
                <a:schemeClr val="dk1"/>
              </a:buClr>
              <a:buSzPct val="98958"/>
              <a:buFont typeface="Calibri"/>
              <a:buChar char="•"/>
            </a:pPr>
            <a:r>
              <a:rPr strike="noStrike" u="none" b="0" cap="none" baseline="0" sz="3200" lang="en-US" i="0">
                <a:solidFill>
                  <a:srgbClr val="00B050"/>
                </a:solidFill>
                <a:latin typeface="Calibri"/>
                <a:ea typeface="Calibri"/>
                <a:cs typeface="Calibri"/>
                <a:sym typeface="Calibri"/>
              </a:rPr>
              <a:t>Toad</a:t>
            </a:r>
            <a:r>
              <a:rPr strike="noStrike" u="none" b="1" cap="none" baseline="0" sz="3200" lang="en-US" i="0">
                <a:solidFill>
                  <a:srgbClr val="00B050"/>
                </a:solidFill>
                <a:latin typeface="Calibri"/>
                <a:ea typeface="Calibri"/>
                <a:cs typeface="Calibri"/>
                <a:sym typeface="Calibri"/>
              </a:rPr>
              <a:t> Data Modeler</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y="0" x="0"/>
          <a:ext cy="0" cx="0"/>
          <a:chOff y="0" x="0"/>
          <a:chExt cy="0" cx="0"/>
        </a:xfrm>
      </p:grpSpPr>
      <p:sp>
        <p:nvSpPr>
          <p:cNvPr id="303" name="Shape 303"/>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Entity Relational Diagram</a:t>
            </a:r>
          </a:p>
        </p:txBody>
      </p:sp>
      <p:sp>
        <p:nvSpPr>
          <p:cNvPr id="304" name="Shape 304"/>
          <p:cNvSpPr txBox="1"/>
          <p:nvPr>
            <p:ph idx="1" type="body"/>
          </p:nvPr>
        </p:nvSpPr>
        <p:spPr>
          <a:xfrm>
            <a:off y="1600200" x="457200"/>
            <a:ext cy="373380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ERD is a design form of Data Modeling.</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It depicts the data objects and their relations in the suitable form for data storing and retrieving within </a:t>
            </a:r>
            <a:r>
              <a:rPr strike="noStrike" u="none" b="0" cap="none" baseline="0" sz="3200" lang="en-US" i="1">
                <a:solidFill>
                  <a:schemeClr val="dk1"/>
                </a:solidFill>
                <a:latin typeface="Calibri"/>
                <a:ea typeface="Calibri"/>
                <a:cs typeface="Calibri"/>
                <a:sym typeface="Calibri"/>
              </a:rPr>
              <a:t>Relational Databases</a:t>
            </a: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8" name="Shape 308"/>
        <p:cNvGrpSpPr/>
        <p:nvPr/>
      </p:nvGrpSpPr>
      <p:grpSpPr>
        <a:xfrm>
          <a:off y="0" x="0"/>
          <a:ext cy="0" cx="0"/>
          <a:chOff y="0" x="0"/>
          <a:chExt cy="0" cx="0"/>
        </a:xfrm>
      </p:grpSpPr>
      <p:sp>
        <p:nvSpPr>
          <p:cNvPr id="309" name="Shape 30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000" lang="en-US" i="0">
                <a:solidFill>
                  <a:schemeClr val="dk1"/>
                </a:solidFill>
                <a:latin typeface="Calibri"/>
                <a:ea typeface="Calibri"/>
                <a:cs typeface="Calibri"/>
                <a:sym typeface="Calibri"/>
              </a:rPr>
              <a:t> ERD Terminology</a:t>
            </a:r>
          </a:p>
        </p:txBody>
      </p:sp>
      <p:sp>
        <p:nvSpPr>
          <p:cNvPr id="310" name="Shape 310"/>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2" marR="0" indent="0" marL="914400">
              <a:lnSpc>
                <a:spcPct val="80000"/>
              </a:lnSpc>
              <a:spcBef>
                <a:spcPts val="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Entity – Table or multiple tables </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Table – Consists of a number of attributes</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Attribute/Column - Data Element definition/Column name</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Attribute Value </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Relation – Identifying, Non-Identifying </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Key – Primary, Foreign </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Data View </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Materialized View</a:t>
            </a:r>
          </a:p>
          <a:p>
            <a:pPr algn="l" rtl="0" lvl="2" marR="0" indent="0" marL="914400">
              <a:lnSpc>
                <a:spcPct val="8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Look up Table</a:t>
            </a:r>
          </a:p>
          <a:p>
            <a:pPr algn="l" rtl="0" lvl="0" marR="0" indent="0" marL="0">
              <a:lnSpc>
                <a:spcPct val="8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4" name="Shape 314"/>
        <p:cNvGrpSpPr/>
        <p:nvPr/>
      </p:nvGrpSpPr>
      <p:grpSpPr>
        <a:xfrm>
          <a:off y="0" x="0"/>
          <a:ext cy="0" cx="0"/>
          <a:chOff y="0" x="0"/>
          <a:chExt cy="0" cx="0"/>
        </a:xfrm>
      </p:grpSpPr>
      <p:sp>
        <p:nvSpPr>
          <p:cNvPr id="315" name="Shape 315"/>
          <p:cNvSpPr txBox="1"/>
          <p:nvPr>
            <p:ph type="title"/>
          </p:nvPr>
        </p:nvSpPr>
        <p:spPr>
          <a:xfrm>
            <a:off y="304800"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000" lang="en-US" i="0">
                <a:solidFill>
                  <a:schemeClr val="dk1"/>
                </a:solidFill>
                <a:latin typeface="Calibri"/>
                <a:ea typeface="Calibri"/>
                <a:cs typeface="Calibri"/>
                <a:sym typeface="Calibri"/>
              </a:rPr>
              <a:t>ERD Techniques  </a:t>
            </a:r>
          </a:p>
        </p:txBody>
      </p:sp>
      <p:sp>
        <p:nvSpPr>
          <p:cNvPr id="316" name="Shape 316"/>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rgbClr val="00B050"/>
                </a:solidFill>
                <a:latin typeface="Calibri"/>
                <a:ea typeface="Calibri"/>
                <a:cs typeface="Calibri"/>
                <a:sym typeface="Calibri"/>
              </a:rPr>
              <a:t>ERD  for OLTP </a:t>
            </a:r>
            <a:r>
              <a:rPr strike="noStrike" u="none" b="0" cap="none" baseline="0" sz="2800" lang="en-US" i="0">
                <a:solidFill>
                  <a:schemeClr val="dk1"/>
                </a:solidFill>
                <a:latin typeface="Calibri"/>
                <a:ea typeface="Calibri"/>
                <a:cs typeface="Calibri"/>
                <a:sym typeface="Calibri"/>
              </a:rPr>
              <a:t>database or application</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rgbClr val="00B050"/>
                </a:solidFill>
                <a:latin typeface="Calibri"/>
                <a:ea typeface="Calibri"/>
                <a:cs typeface="Calibri"/>
                <a:sym typeface="Calibri"/>
              </a:rPr>
              <a:t>Dimensional/multidimensional</a:t>
            </a:r>
            <a:r>
              <a:rPr strike="noStrike" u="none" b="0" cap="none" baseline="0" sz="2800" lang="en-US" i="0">
                <a:solidFill>
                  <a:schemeClr val="dk1"/>
                </a:solidFill>
                <a:latin typeface="Calibri"/>
                <a:ea typeface="Calibri"/>
                <a:cs typeface="Calibri"/>
                <a:sym typeface="Calibri"/>
              </a:rPr>
              <a:t> (Star/Flake Schemas) </a:t>
            </a:r>
            <a:r>
              <a:rPr strike="noStrike" u="none" b="0" cap="none" baseline="0" sz="2800" lang="en-US" i="0">
                <a:solidFill>
                  <a:srgbClr val="00B050"/>
                </a:solidFill>
                <a:latin typeface="Calibri"/>
                <a:ea typeface="Calibri"/>
                <a:cs typeface="Calibri"/>
                <a:sym typeface="Calibri"/>
              </a:rPr>
              <a:t>for</a:t>
            </a:r>
            <a:r>
              <a:rPr strike="noStrike" u="none" b="0" cap="none" baseline="0" sz="2800" lang="en-US" i="0">
                <a:solidFill>
                  <a:schemeClr val="dk1"/>
                </a:solidFill>
                <a:latin typeface="Calibri"/>
                <a:ea typeface="Calibri"/>
                <a:cs typeface="Calibri"/>
                <a:sym typeface="Calibri"/>
              </a:rPr>
              <a:t> </a:t>
            </a:r>
            <a:r>
              <a:rPr strike="noStrike" u="none" b="0" cap="none" baseline="0" sz="2800" lang="en-US" i="0">
                <a:solidFill>
                  <a:srgbClr val="00B050"/>
                </a:solidFill>
                <a:latin typeface="Calibri"/>
                <a:ea typeface="Calibri"/>
                <a:cs typeface="Calibri"/>
                <a:sym typeface="Calibri"/>
              </a:rPr>
              <a:t>OLAP</a:t>
            </a:r>
            <a:r>
              <a:rPr strike="noStrike" u="none" b="0" cap="none" baseline="0" sz="2800" lang="en-US" i="0">
                <a:solidFill>
                  <a:schemeClr val="dk1"/>
                </a:solidFill>
                <a:latin typeface="Calibri"/>
                <a:ea typeface="Calibri"/>
                <a:cs typeface="Calibri"/>
                <a:sym typeface="Calibri"/>
              </a:rPr>
              <a:t> </a:t>
            </a:r>
            <a:r>
              <a:rPr strike="noStrike" u="none" b="0" cap="none" baseline="0" sz="2800" lang="en-US" i="0">
                <a:solidFill>
                  <a:srgbClr val="00B050"/>
                </a:solidFill>
                <a:latin typeface="Calibri"/>
                <a:ea typeface="Calibri"/>
                <a:cs typeface="Calibri"/>
                <a:sym typeface="Calibri"/>
              </a:rPr>
              <a:t>and/or DW </a:t>
            </a:r>
            <a:r>
              <a:rPr strike="noStrike" u="none" b="0" cap="none" baseline="0" sz="2800" lang="en-US" i="0">
                <a:solidFill>
                  <a:schemeClr val="dk1"/>
                </a:solidFill>
                <a:latin typeface="Calibri"/>
                <a:ea typeface="Calibri"/>
                <a:cs typeface="Calibri"/>
                <a:sym typeface="Calibri"/>
              </a:rPr>
              <a:t>applications</a:t>
            </a:r>
          </a:p>
          <a:p>
            <a:pPr algn="l" rtl="0" lvl="1" marR="0" indent="0" marL="457200">
              <a:lnSpc>
                <a:spcPct val="100000"/>
              </a:lnSpc>
              <a:spcBef>
                <a:spcPts val="56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ERD for data replication, integration and data cleansing for DW Staging Layer</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y="0" x="0"/>
          <a:ext cy="0" cx="0"/>
          <a:chOff y="0" x="0"/>
          <a:chExt cy="0" cx="0"/>
        </a:xfrm>
      </p:grpSpPr>
      <p:sp>
        <p:nvSpPr>
          <p:cNvPr id="322" name="Shape 322"/>
          <p:cNvSpPr txBox="1"/>
          <p:nvPr>
            <p:ph idx="1" type="body"/>
          </p:nvPr>
        </p:nvSpPr>
        <p:spPr>
          <a:xfrm>
            <a:off y="1905000" x="1524000"/>
            <a:ext cy="4221161" cx="67818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OLTP system requires  </a:t>
            </a:r>
            <a:r>
              <a:rPr strike="noStrike" u="none" b="0" cap="none" baseline="0" sz="3200" lang="en-US" i="0">
                <a:solidFill>
                  <a:srgbClr val="00B050"/>
                </a:solidFill>
                <a:latin typeface="Calibri"/>
                <a:ea typeface="Calibri"/>
                <a:cs typeface="Calibri"/>
                <a:sym typeface="Calibri"/>
              </a:rPr>
              <a:t>data  Normalization </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OLAP or Data Warehouse environments require  </a:t>
            </a:r>
            <a:r>
              <a:rPr strike="noStrike" u="none" b="0" cap="none" baseline="0" sz="3200" lang="en-US" i="0">
                <a:solidFill>
                  <a:srgbClr val="00B050"/>
                </a:solidFill>
                <a:latin typeface="Calibri"/>
                <a:ea typeface="Calibri"/>
                <a:cs typeface="Calibri"/>
                <a:sym typeface="Calibri"/>
              </a:rPr>
              <a:t>Dimensional Modeling (Denormalization)</a:t>
            </a:r>
          </a:p>
        </p:txBody>
      </p:sp>
      <p:sp>
        <p:nvSpPr>
          <p:cNvPr id="323" name="Shape 323"/>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Application Types and </a:t>
            </a:r>
            <a:br>
              <a:rPr strike="noStrike" u="none" b="0" cap="none" baseline="0" sz="4400" lang="en-US" i="0">
                <a:solidFill>
                  <a:schemeClr val="dk1"/>
                </a:solidFill>
                <a:latin typeface="Calibri"/>
                <a:ea typeface="Calibri"/>
                <a:cs typeface="Calibri"/>
                <a:sym typeface="Calibri"/>
              </a:rPr>
            </a:br>
            <a:r>
              <a:rPr strike="noStrike" u="none" b="0" cap="none" baseline="0" sz="4400" lang="en-US" i="0">
                <a:solidFill>
                  <a:schemeClr val="dk1"/>
                </a:solidFill>
                <a:latin typeface="Calibri"/>
                <a:ea typeface="Calibri"/>
                <a:cs typeface="Calibri"/>
                <a:sym typeface="Calibri"/>
              </a:rPr>
              <a:t>Data Normalization </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7" name="Shape 327"/>
        <p:cNvGrpSpPr/>
        <p:nvPr/>
      </p:nvGrpSpPr>
      <p:grpSpPr>
        <a:xfrm>
          <a:off y="0" x="0"/>
          <a:ext cy="0" cx="0"/>
          <a:chOff y="0" x="0"/>
          <a:chExt cy="0" cx="0"/>
        </a:xfrm>
      </p:grpSpPr>
      <p:sp>
        <p:nvSpPr>
          <p:cNvPr id="328" name="Shape 328"/>
          <p:cNvSpPr txBox="1"/>
          <p:nvPr>
            <p:ph type="title"/>
          </p:nvPr>
        </p:nvSpPr>
        <p:spPr>
          <a:xfrm>
            <a:off y="533400" x="457200"/>
            <a:ext cy="1630361" cx="8229600"/>
          </a:xfrm>
          <a:prstGeom prst="rect">
            <a:avLst/>
          </a:prstGeom>
          <a:solidFill>
            <a:srgbClr val="FF0000"/>
          </a:solid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4. Data Normalization</a:t>
            </a:r>
          </a:p>
        </p:txBody>
      </p:sp>
      <p:sp>
        <p:nvSpPr>
          <p:cNvPr id="329" name="Shape 329"/>
          <p:cNvSpPr txBox="1"/>
          <p:nvPr>
            <p:ph idx="1" type="body"/>
          </p:nvPr>
        </p:nvSpPr>
        <p:spPr>
          <a:xfrm>
            <a:off y="2209800" x="457200"/>
            <a:ext cy="3916362" cx="8229600"/>
          </a:xfrm>
          <a:prstGeom prst="rect">
            <a:avLst/>
          </a:prstGeom>
          <a:noFill/>
          <a:ln>
            <a:noFill/>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“The only glory most of us</a:t>
            </a:r>
          </a:p>
          <a:p>
            <a:pPr algn="ctr" rtl="0" lvl="0" marR="0" indent="45720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have to hope for is the</a:t>
            </a:r>
            <a:r>
              <a:rPr lang="en-US"/>
              <a:t> </a:t>
            </a:r>
            <a:r>
              <a:rPr strike="noStrike" u="none" b="0" cap="none" baseline="0" sz="3200" lang="en-US" i="0">
                <a:solidFill>
                  <a:schemeClr val="dk1"/>
                </a:solidFill>
                <a:latin typeface="Calibri"/>
                <a:ea typeface="Calibri"/>
                <a:cs typeface="Calibri"/>
                <a:sym typeface="Calibri"/>
              </a:rPr>
              <a:t>glory of being</a:t>
            </a:r>
            <a:r>
              <a:rPr lang="en-US"/>
              <a:t> </a:t>
            </a:r>
            <a:r>
              <a:rPr strike="noStrike" u="none" b="0" cap="none" baseline="0" sz="3200" lang="en-US" i="0">
                <a:solidFill>
                  <a:schemeClr val="dk1"/>
                </a:solidFill>
                <a:latin typeface="Calibri"/>
                <a:ea typeface="Calibri"/>
                <a:cs typeface="Calibri"/>
                <a:sym typeface="Calibri"/>
              </a:rPr>
              <a:t>normal.”</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Katherine Fullerton Gerould</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3" name="Shape 333"/>
        <p:cNvGrpSpPr/>
        <p:nvPr/>
      </p:nvGrpSpPr>
      <p:grpSpPr>
        <a:xfrm>
          <a:off y="0" x="0"/>
          <a:ext cy="0" cx="0"/>
          <a:chOff y="0" x="0"/>
          <a:chExt cy="0" cx="0"/>
        </a:xfrm>
      </p:grpSpPr>
      <p:sp>
        <p:nvSpPr>
          <p:cNvPr id="334" name="Shape 334"/>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Normalization</a:t>
            </a:r>
            <a:r>
              <a:rPr lang="en-US"/>
              <a:t> of</a:t>
            </a:r>
            <a:r>
              <a:rPr strike="noStrike" u="none" b="0" cap="none" baseline="0" sz="4400" lang="en-US" i="0">
                <a:solidFill>
                  <a:schemeClr val="dk1"/>
                </a:solidFill>
                <a:latin typeface="Calibri"/>
                <a:ea typeface="Calibri"/>
                <a:cs typeface="Calibri"/>
                <a:sym typeface="Calibri"/>
              </a:rPr>
              <a:t> OLTP database</a:t>
            </a:r>
          </a:p>
        </p:txBody>
      </p:sp>
      <p:sp>
        <p:nvSpPr>
          <p:cNvPr id="335" name="Shape 335"/>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Act or effort of rearranging entities and attributes within entities to achieve a state where data redundancy and anomalies of the add/delete/update operations are optimized.</a:t>
            </a:r>
          </a:p>
          <a:p>
            <a:r>
              <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9" name="Shape 339"/>
        <p:cNvGrpSpPr/>
        <p:nvPr/>
      </p:nvGrpSpPr>
      <p:grpSpPr>
        <a:xfrm>
          <a:off y="0" x="0"/>
          <a:ext cy="0" cx="0"/>
          <a:chOff y="0" x="0"/>
          <a:chExt cy="0" cx="0"/>
        </a:xfrm>
      </p:grpSpPr>
      <p:pic>
        <p:nvPicPr>
          <p:cNvPr id="340" name="Shape 340"/>
          <p:cNvPicPr preferRelativeResize="0"/>
          <p:nvPr/>
        </p:nvPicPr>
        <p:blipFill>
          <a:blip r:embed="rId3"/>
          <a:stretch>
            <a:fillRect/>
          </a:stretch>
        </p:blipFill>
        <p:spPr>
          <a:xfrm>
            <a:off y="342900" x="2286000"/>
            <a:ext cy="6515099" cx="5410198"/>
          </a:xfrm>
          <a:prstGeom prst="rect">
            <a:avLst/>
          </a:prstGeom>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y="0" x="0"/>
          <a:ext cy="0" cx="0"/>
          <a:chOff y="0" x="0"/>
          <a:chExt cy="0" cx="0"/>
        </a:xfrm>
      </p:grpSpPr>
      <p:sp>
        <p:nvSpPr>
          <p:cNvPr id="73" name="Shape 73"/>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Course Prerequisites</a:t>
            </a:r>
          </a:p>
        </p:txBody>
      </p:sp>
      <p:sp>
        <p:nvSpPr>
          <p:cNvPr id="74" name="Shape 74"/>
          <p:cNvSpPr txBox="1"/>
          <p:nvPr>
            <p:ph idx="1" type="body"/>
          </p:nvPr>
        </p:nvSpPr>
        <p:spPr>
          <a:xfrm>
            <a:off y="2332035" x="533400"/>
            <a:ext cy="2163761" cx="7924798"/>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Basic Software development concept </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Basic database knowledge and SQL skills</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Basic QA skills</a:t>
            </a: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4" name="Shape 344"/>
        <p:cNvGrpSpPr/>
        <p:nvPr/>
      </p:nvGrpSpPr>
      <p:grpSpPr>
        <a:xfrm>
          <a:off y="0" x="0"/>
          <a:ext cy="0" cx="0"/>
          <a:chOff y="0" x="0"/>
          <a:chExt cy="0" cx="0"/>
        </a:xfrm>
      </p:grpSpPr>
      <p:sp>
        <p:nvSpPr>
          <p:cNvPr id="345" name="Shape 345"/>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Normalization Rules </a:t>
            </a:r>
          </a:p>
        </p:txBody>
      </p:sp>
      <p:sp>
        <p:nvSpPr>
          <p:cNvPr id="346" name="Shape 346"/>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3200" lang="en-US" i="0">
                <a:solidFill>
                  <a:srgbClr val="C00000"/>
                </a:solidFill>
                <a:latin typeface="Calibri"/>
                <a:ea typeface="Calibri"/>
                <a:cs typeface="Calibri"/>
                <a:sym typeface="Calibri"/>
              </a:rPr>
              <a:t>1 NF</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Any flat (table) structure without repeating data group</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NO REPEATING DATA GROUP!</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Modeling Solution: Creating another table to accommodate repeating data groups along with FK relation.</a:t>
            </a:r>
          </a:p>
          <a:p>
            <a:r>
              <a:t/>
            </a:r>
          </a:p>
          <a:p>
            <a:r>
              <a:t/>
            </a:r>
          </a:p>
          <a:p>
            <a:r>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0" name="Shape 350"/>
        <p:cNvGrpSpPr/>
        <p:nvPr/>
      </p:nvGrpSpPr>
      <p:grpSpPr>
        <a:xfrm>
          <a:off y="0" x="0"/>
          <a:ext cy="0" cx="0"/>
          <a:chOff y="0" x="0"/>
          <a:chExt cy="0" cx="0"/>
        </a:xfrm>
      </p:grpSpPr>
      <p:pic>
        <p:nvPicPr>
          <p:cNvPr id="351" name="Shape 351"/>
          <p:cNvPicPr preferRelativeResize="0"/>
          <p:nvPr/>
        </p:nvPicPr>
        <p:blipFill>
          <a:blip r:embed="rId3"/>
          <a:stretch>
            <a:fillRect/>
          </a:stretch>
        </p:blipFill>
        <p:spPr>
          <a:xfrm>
            <a:off y="381000" x="1905000"/>
            <a:ext cy="6477000" cx="5714998"/>
          </a:xfrm>
          <a:prstGeom prst="rect">
            <a:avLst/>
          </a:prstGeom>
        </p:spPr>
      </p:pic>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5" name="Shape 355"/>
        <p:cNvGrpSpPr/>
        <p:nvPr/>
      </p:nvGrpSpPr>
      <p:grpSpPr>
        <a:xfrm>
          <a:off y="0" x="0"/>
          <a:ext cy="0" cx="0"/>
          <a:chOff y="0" x="0"/>
          <a:chExt cy="0" cx="0"/>
        </a:xfrm>
      </p:grpSpPr>
      <p:sp>
        <p:nvSpPr>
          <p:cNvPr id="356" name="Shape 35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Normalization Rules </a:t>
            </a:r>
          </a:p>
        </p:txBody>
      </p:sp>
      <p:sp>
        <p:nvSpPr>
          <p:cNvPr id="357" name="Shape 357"/>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3200" lang="en-US" i="0">
                <a:solidFill>
                  <a:srgbClr val="C00000"/>
                </a:solidFill>
                <a:latin typeface="Calibri"/>
                <a:ea typeface="Calibri"/>
                <a:cs typeface="Calibri"/>
                <a:sym typeface="Calibri"/>
              </a:rPr>
              <a:t>2 NF</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table in the 1NF plus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NO REDUNDANCY OF DESCRIPTIVE ATTRIBUTES!</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2800" lang="en-US" i="0">
                <a:solidFill>
                  <a:schemeClr val="dk1"/>
                </a:solidFill>
                <a:latin typeface="Calibri"/>
                <a:ea typeface="Calibri"/>
                <a:cs typeface="Calibri"/>
                <a:sym typeface="Calibri"/>
              </a:rPr>
              <a:t>Modeling Solution: Creating Lookup Tables) along with FK relation.</a:t>
            </a:r>
          </a:p>
          <a:p>
            <a:r>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1" name="Shape 361"/>
        <p:cNvGrpSpPr/>
        <p:nvPr/>
      </p:nvGrpSpPr>
      <p:grpSpPr>
        <a:xfrm>
          <a:off y="0" x="0"/>
          <a:ext cy="0" cx="0"/>
          <a:chOff y="0" x="0"/>
          <a:chExt cy="0" cx="0"/>
        </a:xfrm>
      </p:grpSpPr>
      <p:pic>
        <p:nvPicPr>
          <p:cNvPr id="362" name="Shape 362"/>
          <p:cNvPicPr preferRelativeResize="0"/>
          <p:nvPr/>
        </p:nvPicPr>
        <p:blipFill>
          <a:blip r:embed="rId3"/>
          <a:stretch>
            <a:fillRect/>
          </a:stretch>
        </p:blipFill>
        <p:spPr>
          <a:xfrm>
            <a:off y="658812" x="611187"/>
            <a:ext cy="5132387" cx="7847010"/>
          </a:xfrm>
          <a:prstGeom prst="rect">
            <a:avLst/>
          </a:prstGeom>
        </p:spPr>
      </p:pic>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6" name="Shape 366"/>
        <p:cNvGrpSpPr/>
        <p:nvPr/>
      </p:nvGrpSpPr>
      <p:grpSpPr>
        <a:xfrm>
          <a:off y="0" x="0"/>
          <a:ext cy="0" cx="0"/>
          <a:chOff y="0" x="0"/>
          <a:chExt cy="0" cx="0"/>
        </a:xfrm>
      </p:grpSpPr>
      <p:sp>
        <p:nvSpPr>
          <p:cNvPr id="367" name="Shape 367"/>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Normalization Rules </a:t>
            </a:r>
          </a:p>
        </p:txBody>
      </p:sp>
      <p:sp>
        <p:nvSpPr>
          <p:cNvPr id="368" name="Shape 368"/>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3200" lang="en-US" i="0">
                <a:solidFill>
                  <a:srgbClr val="C00000"/>
                </a:solidFill>
                <a:latin typeface="Calibri"/>
                <a:ea typeface="Calibri"/>
                <a:cs typeface="Calibri"/>
                <a:sym typeface="Calibri"/>
              </a:rPr>
              <a:t>3 NF</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table in the 2NF plus</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    NO LOGICAL DEPENDENCY BETWEEN NON-KEY ATTRIBUTES</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3200" lang="en-US" i="0">
                <a:solidFill>
                  <a:schemeClr val="dk1"/>
                </a:solidFill>
                <a:latin typeface="Calibri"/>
                <a:ea typeface="Calibri"/>
                <a:cs typeface="Calibri"/>
                <a:sym typeface="Calibri"/>
              </a:rPr>
              <a:t>    NO LOGICAL DEPENDENCY BETWEEN NON-KEY ATTRIBUTE AND PARTIAL KEY</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2800" lang="en-US" i="0">
                <a:solidFill>
                  <a:schemeClr val="dk1"/>
                </a:solidFill>
                <a:latin typeface="Calibri"/>
                <a:ea typeface="Calibri"/>
                <a:cs typeface="Calibri"/>
                <a:sym typeface="Calibri"/>
              </a:rPr>
              <a:t>Modeling Solution:  Creating  additional tables to isolate  attribute dependency .  </a:t>
            </a:r>
          </a:p>
          <a:p>
            <a:r>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2" name="Shape 372"/>
        <p:cNvGrpSpPr/>
        <p:nvPr/>
      </p:nvGrpSpPr>
      <p:grpSpPr>
        <a:xfrm>
          <a:off y="0" x="0"/>
          <a:ext cy="0" cx="0"/>
          <a:chOff y="0" x="0"/>
          <a:chExt cy="0" cx="0"/>
        </a:xfrm>
      </p:grpSpPr>
      <p:pic>
        <p:nvPicPr>
          <p:cNvPr id="373" name="Shape 373"/>
          <p:cNvPicPr preferRelativeResize="0"/>
          <p:nvPr/>
        </p:nvPicPr>
        <p:blipFill>
          <a:blip r:embed="rId3"/>
          <a:stretch>
            <a:fillRect/>
          </a:stretch>
        </p:blipFill>
        <p:spPr>
          <a:xfrm>
            <a:off y="658812" x="611187"/>
            <a:ext cy="5132387" cx="7847010"/>
          </a:xfrm>
          <a:prstGeom prst="rect">
            <a:avLst/>
          </a:prstGeom>
        </p:spPr>
      </p:pic>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7" name="Shape 377"/>
        <p:cNvGrpSpPr/>
        <p:nvPr/>
      </p:nvGrpSpPr>
      <p:grpSpPr>
        <a:xfrm>
          <a:off y="0" x="0"/>
          <a:ext cy="0" cx="0"/>
          <a:chOff y="0" x="0"/>
          <a:chExt cy="0" cx="0"/>
        </a:xfrm>
      </p:grpSpPr>
      <p:sp>
        <p:nvSpPr>
          <p:cNvPr id="378" name="Shape 378"/>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Normalization Rules </a:t>
            </a:r>
          </a:p>
        </p:txBody>
      </p:sp>
      <p:sp>
        <p:nvSpPr>
          <p:cNvPr id="379" name="Shape 379"/>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3200" lang="en-US" i="0">
                <a:solidFill>
                  <a:srgbClr val="C00000"/>
                </a:solidFill>
                <a:latin typeface="Calibri"/>
                <a:ea typeface="Calibri"/>
                <a:cs typeface="Calibri"/>
                <a:sym typeface="Calibri"/>
              </a:rPr>
              <a:t>4 NF</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table that maintains MANY-TO-MANY relations (a.k.a INTERSECTION Entity) is in 4</a:t>
            </a:r>
            <a:r>
              <a:rPr strike="noStrike" u="none" b="0" cap="none" baseline="30000" sz="3200" lang="en-US" i="0">
                <a:solidFill>
                  <a:schemeClr val="dk1"/>
                </a:solidFill>
                <a:latin typeface="Calibri"/>
                <a:ea typeface="Calibri"/>
                <a:cs typeface="Calibri"/>
                <a:sym typeface="Calibri"/>
              </a:rPr>
              <a:t>th</a:t>
            </a:r>
            <a:r>
              <a:rPr strike="noStrike" u="none" b="0" cap="none" baseline="0" sz="3200" lang="en-US" i="0">
                <a:solidFill>
                  <a:schemeClr val="dk1"/>
                </a:solidFill>
                <a:latin typeface="Calibri"/>
                <a:ea typeface="Calibri"/>
                <a:cs typeface="Calibri"/>
                <a:sym typeface="Calibri"/>
              </a:rPr>
              <a:t> normal form.</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Modeling Solution: MANY-TO-MANY relations table improves performance in the OLTP databases.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3" name="Shape 383"/>
        <p:cNvGrpSpPr/>
        <p:nvPr/>
      </p:nvGrpSpPr>
      <p:grpSpPr>
        <a:xfrm>
          <a:off y="0" x="0"/>
          <a:ext cy="0" cx="0"/>
          <a:chOff y="0" x="0"/>
          <a:chExt cy="0" cx="0"/>
        </a:xfrm>
      </p:grpSpPr>
      <p:pic>
        <p:nvPicPr>
          <p:cNvPr id="384" name="Shape 384"/>
          <p:cNvPicPr preferRelativeResize="0"/>
          <p:nvPr/>
        </p:nvPicPr>
        <p:blipFill>
          <a:blip r:embed="rId3"/>
          <a:stretch>
            <a:fillRect/>
          </a:stretch>
        </p:blipFill>
        <p:spPr>
          <a:xfrm>
            <a:off y="812800" x="990600"/>
            <a:ext cy="5176836" cx="7086600"/>
          </a:xfrm>
          <a:prstGeom prst="rect">
            <a:avLst/>
          </a:prstGeom>
        </p:spPr>
      </p:pic>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8" name="Shape 388"/>
        <p:cNvGrpSpPr/>
        <p:nvPr/>
      </p:nvGrpSpPr>
      <p:grpSpPr>
        <a:xfrm>
          <a:off y="0" x="0"/>
          <a:ext cy="0" cx="0"/>
          <a:chOff y="0" x="0"/>
          <a:chExt cy="0" cx="0"/>
        </a:xfrm>
      </p:grpSpPr>
      <p:pic>
        <p:nvPicPr>
          <p:cNvPr id="389" name="Shape 389"/>
          <p:cNvPicPr preferRelativeResize="0"/>
          <p:nvPr/>
        </p:nvPicPr>
        <p:blipFill>
          <a:blip r:embed="rId3"/>
          <a:stretch>
            <a:fillRect/>
          </a:stretch>
        </p:blipFill>
        <p:spPr>
          <a:xfrm>
            <a:off y="0" x="1066800"/>
            <a:ext cy="6858000" cx="7315200"/>
          </a:xfrm>
          <a:prstGeom prst="rect">
            <a:avLst/>
          </a:prstGeom>
        </p:spPr>
      </p:pic>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3" name="Shape 393"/>
        <p:cNvGrpSpPr/>
        <p:nvPr/>
      </p:nvGrpSpPr>
      <p:grpSpPr>
        <a:xfrm>
          <a:off y="0" x="0"/>
          <a:ext cy="0" cx="0"/>
          <a:chOff y="0" x="0"/>
          <a:chExt cy="0" cx="0"/>
        </a:xfrm>
      </p:grpSpPr>
      <p:sp>
        <p:nvSpPr>
          <p:cNvPr id="394" name="Shape 394"/>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OLTP Model </a:t>
            </a:r>
            <a:r>
              <a:rPr lang="en-US"/>
              <a:t>example</a:t>
            </a:r>
            <a:r>
              <a:rPr strike="noStrike" u="none" b="0" cap="none" baseline="0" sz="4400" lang="en-US" i="0">
                <a:solidFill>
                  <a:schemeClr val="dk1"/>
                </a:solidFill>
                <a:latin typeface="Calibri"/>
                <a:ea typeface="Calibri"/>
                <a:cs typeface="Calibri"/>
                <a:sym typeface="Calibri"/>
              </a:rPr>
              <a:t> </a:t>
            </a:r>
          </a:p>
        </p:txBody>
      </p:sp>
      <p:sp>
        <p:nvSpPr>
          <p:cNvPr id="395" name="Shape 395"/>
          <p:cNvSpPr txBox="1"/>
          <p:nvPr>
            <p:ph idx="1" type="body"/>
          </p:nvPr>
        </p:nvSpPr>
        <p:spPr>
          <a:xfrm>
            <a:off y="1600200" x="457200"/>
            <a:ext cy="244290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ctr"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“School” ERD is designed using  </a:t>
            </a:r>
          </a:p>
          <a:p>
            <a:pPr algn="ctr"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Toad Data Modeler Tool </a:t>
            </a:r>
          </a:p>
          <a:p>
            <a:r>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y="0" x="0"/>
          <a:ext cy="0" cx="0"/>
          <a:chOff y="0" x="0"/>
          <a:chExt cy="0" cx="0"/>
        </a:xfrm>
      </p:grpSpPr>
      <p:sp>
        <p:nvSpPr>
          <p:cNvPr id="80" name="Shape 80"/>
          <p:cNvSpPr txBox="1"/>
          <p:nvPr>
            <p:ph type="title"/>
          </p:nvPr>
        </p:nvSpPr>
        <p:spPr>
          <a:xfrm>
            <a:off y="274637" x="457200"/>
            <a:ext cy="3230560" cx="8229600"/>
          </a:xfrm>
          <a:prstGeom prst="rect">
            <a:avLst/>
          </a:prstGeom>
          <a:solidFill>
            <a:srgbClr val="FF0000"/>
          </a:solidFill>
          <a:ln w="9525" cap="rnd">
            <a:solidFill>
              <a:srgbClr val="FF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1. BUSINESS INTELLIGENCE</a:t>
            </a:r>
            <a:br>
              <a:rPr strike="noStrike" u="none" b="0" cap="none" baseline="0" sz="4400" lang="en-US" i="0">
                <a:solidFill>
                  <a:schemeClr val="dk1"/>
                </a:solidFill>
                <a:latin typeface="Calibri"/>
                <a:ea typeface="Calibri"/>
                <a:cs typeface="Calibri"/>
                <a:sym typeface="Calibri"/>
              </a:rPr>
            </a:br>
            <a:r>
              <a:rPr strike="noStrike" u="none" b="0" cap="none" baseline="0" sz="4400" lang="en-US" i="0">
                <a:solidFill>
                  <a:schemeClr val="dk1"/>
                </a:solidFill>
                <a:latin typeface="Calibri"/>
                <a:ea typeface="Calibri"/>
                <a:cs typeface="Calibri"/>
                <a:sym typeface="Calibri"/>
              </a:rPr>
              <a:t>(BI) </a:t>
            </a: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0" name="Shape 400"/>
        <p:cNvGrpSpPr/>
        <p:nvPr/>
      </p:nvGrpSpPr>
      <p:grpSpPr>
        <a:xfrm>
          <a:off y="0" x="0"/>
          <a:ext cy="0" cx="0"/>
          <a:chOff y="0" x="0"/>
          <a:chExt cy="0" cx="0"/>
        </a:xfrm>
      </p:grpSpPr>
      <p:pic>
        <p:nvPicPr>
          <p:cNvPr id="401" name="Shape 401"/>
          <p:cNvPicPr preferRelativeResize="0"/>
          <p:nvPr/>
        </p:nvPicPr>
        <p:blipFill>
          <a:blip r:embed="rId3"/>
          <a:stretch>
            <a:fillRect/>
          </a:stretch>
        </p:blipFill>
        <p:spPr>
          <a:xfrm>
            <a:off y="-7391400" x="-6400800"/>
            <a:ext cy="16154400" cx="19583400"/>
          </a:xfrm>
          <a:prstGeom prst="rect">
            <a:avLst/>
          </a:prstGeom>
        </p:spPr>
      </p:pic>
    </p:spTree>
  </p:cSld>
  <p:clrMapOvr>
    <a:masterClrMapping/>
  </p:clrMapOvr>
  <p:transition spd="slow">
    <p:cut/>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5" name="Shape 405"/>
        <p:cNvGrpSpPr/>
        <p:nvPr/>
      </p:nvGrpSpPr>
      <p:grpSpPr>
        <a:xfrm>
          <a:off y="0" x="0"/>
          <a:ext cy="0" cx="0"/>
          <a:chOff y="0" x="0"/>
          <a:chExt cy="0" cx="0"/>
        </a:xfrm>
      </p:grpSpPr>
      <p:sp>
        <p:nvSpPr>
          <p:cNvPr id="406" name="Shape 40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Look up Tables</a:t>
            </a:r>
          </a:p>
        </p:txBody>
      </p:sp>
      <p:sp>
        <p:nvSpPr>
          <p:cNvPr id="407" name="Shape 407"/>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r>
              <a:rPr strike="noStrike" u="none" b="0" cap="none" baseline="0" sz="3200" lang="en-US" i="0">
                <a:solidFill>
                  <a:schemeClr val="dk1"/>
                </a:solidFill>
                <a:latin typeface="Calibri"/>
                <a:ea typeface="Calibri"/>
                <a:cs typeface="Calibri"/>
                <a:sym typeface="Calibri"/>
              </a:rPr>
              <a:t>   Look up tables are used to collect and maintain relatively static data as opposed to transactional one.</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For example, Country, State tables are Lookup tables.</a:t>
            </a:r>
          </a:p>
          <a:p>
            <a:r>
              <a:t/>
            </a:r>
          </a:p>
          <a:p>
            <a:pPr algn="l" rtl="0" lvl="0" marR="0" indent="0" marL="0">
              <a:lnSpc>
                <a:spcPct val="100000"/>
              </a:lnSpc>
              <a:spcBef>
                <a:spcPts val="640"/>
              </a:spcBef>
              <a:spcAft>
                <a:spcPts val="0"/>
              </a:spcAft>
              <a:buClr>
                <a:schemeClr val="dk1"/>
              </a:buClr>
              <a:buSzPct val="25000"/>
              <a:buFont typeface="Calibri"/>
              <a:buNone/>
            </a:pPr>
            <a:r>
              <a:rPr lang="en-US"/>
              <a:t>Tester Task: Data validation is required!</a:t>
            </a:r>
          </a:p>
          <a:p>
            <a:r>
              <a:t/>
            </a:r>
          </a:p>
        </p:txBody>
      </p:sp>
    </p:spTree>
  </p:cSld>
  <p:clrMapOvr>
    <a:masterClrMapping/>
  </p:clrMapOvr>
  <p:transition spd="slow">
    <p:cut/>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1" name="Shape 411"/>
        <p:cNvGrpSpPr/>
        <p:nvPr/>
      </p:nvGrpSpPr>
      <p:grpSpPr>
        <a:xfrm>
          <a:off y="0" x="0"/>
          <a:ext cy="0" cx="0"/>
          <a:chOff y="0" x="0"/>
          <a:chExt cy="0" cx="0"/>
        </a:xfrm>
      </p:grpSpPr>
      <p:sp>
        <p:nvSpPr>
          <p:cNvPr id="412" name="Shape 412"/>
          <p:cNvSpPr txBox="1"/>
          <p:nvPr>
            <p:ph type="title"/>
          </p:nvPr>
        </p:nvSpPr>
        <p:spPr>
          <a:xfrm>
            <a:off y="1828800" x="304800"/>
            <a:ext cy="1401762" cx="8229600"/>
          </a:xfrm>
          <a:prstGeom prst="rect">
            <a:avLst/>
          </a:prstGeom>
          <a:solidFill>
            <a:srgbClr val="FF0000"/>
          </a:solidFill>
          <a:ln>
            <a:noFill/>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4. Dimensional Modeling</a:t>
            </a:r>
          </a:p>
        </p:txBody>
      </p:sp>
    </p:spTree>
  </p:cSld>
  <p:clrMapOvr>
    <a:masterClrMapping/>
  </p:clrMapOvr>
  <p:transition spd="slow">
    <p:cut/>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6" name="Shape 416"/>
        <p:cNvGrpSpPr/>
        <p:nvPr/>
      </p:nvGrpSpPr>
      <p:grpSpPr>
        <a:xfrm>
          <a:off y="0" x="0"/>
          <a:ext cy="0" cx="0"/>
          <a:chOff y="0" x="0"/>
          <a:chExt cy="0" cx="0"/>
        </a:xfrm>
      </p:grpSpPr>
      <p:sp>
        <p:nvSpPr>
          <p:cNvPr id="417" name="Shape 417"/>
          <p:cNvSpPr txBox="1"/>
          <p:nvPr>
            <p:ph type="title"/>
          </p:nvPr>
        </p:nvSpPr>
        <p:spPr>
          <a:xfrm>
            <a:off y="274637" x="457200"/>
            <a:ext cy="1325562" cx="8305799"/>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Dimensional Model</a:t>
            </a:r>
          </a:p>
        </p:txBody>
      </p:sp>
      <p:sp>
        <p:nvSpPr>
          <p:cNvPr id="418" name="Shape 418"/>
          <p:cNvSpPr txBox="1"/>
          <p:nvPr>
            <p:ph idx="1" type="body"/>
          </p:nvPr>
        </p:nvSpPr>
        <p:spPr>
          <a:xfrm>
            <a:off y="1905000" x="457200"/>
            <a:ext cy="4221161"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In the dimensional modeling world, we try very hard to separate data into two contrasting camps: </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2800" lang="en-US" i="0">
                <a:solidFill>
                  <a:schemeClr val="dk1"/>
                </a:solidFill>
                <a:latin typeface="Calibri"/>
                <a:ea typeface="Calibri"/>
                <a:cs typeface="Calibri"/>
                <a:sym typeface="Calibri"/>
              </a:rPr>
              <a:t> numerical measurements that we put into </a:t>
            </a:r>
            <a:r>
              <a:rPr strike="noStrike" u="none" b="0" cap="none" baseline="0" sz="2800" lang="en-US" i="0">
                <a:solidFill>
                  <a:srgbClr val="FF0000"/>
                </a:solidFill>
                <a:latin typeface="Calibri"/>
                <a:ea typeface="Calibri"/>
                <a:cs typeface="Calibri"/>
                <a:sym typeface="Calibri"/>
              </a:rPr>
              <a:t>fact tables</a:t>
            </a:r>
          </a:p>
          <a:p>
            <a:pPr algn="l" rtl="0" lvl="0" marR="0" indent="0" marL="0">
              <a:lnSpc>
                <a:spcPct val="100000"/>
              </a:lnSpc>
              <a:spcBef>
                <a:spcPts val="640"/>
              </a:spcBef>
              <a:spcAft>
                <a:spcPts val="0"/>
              </a:spcAft>
              <a:buClr>
                <a:schemeClr val="dk1"/>
              </a:buClr>
              <a:buSzPct val="98958"/>
              <a:buFont typeface="Calibri"/>
              <a:buChar char="•"/>
            </a:pPr>
            <a:r>
              <a:rPr strike="noStrike" u="none" b="0" cap="none" baseline="0" sz="2800" lang="en-US" i="0">
                <a:solidFill>
                  <a:schemeClr val="dk1"/>
                </a:solidFill>
                <a:latin typeface="Calibri"/>
                <a:ea typeface="Calibri"/>
                <a:cs typeface="Calibri"/>
                <a:sym typeface="Calibri"/>
              </a:rPr>
              <a:t> descriptors that we put into </a:t>
            </a:r>
            <a:r>
              <a:rPr strike="noStrike" u="none" b="0" cap="none" baseline="0" sz="2800" lang="en-US" i="0">
                <a:solidFill>
                  <a:srgbClr val="FF0000"/>
                </a:solidFill>
                <a:latin typeface="Calibri"/>
                <a:ea typeface="Calibri"/>
                <a:cs typeface="Calibri"/>
                <a:sym typeface="Calibri"/>
              </a:rPr>
              <a:t>dimension tables </a:t>
            </a:r>
            <a:r>
              <a:rPr strike="noStrike" u="none" b="0" cap="none" baseline="0" sz="2800" lang="en-US" i="0">
                <a:solidFill>
                  <a:schemeClr val="dk1"/>
                </a:solidFill>
                <a:latin typeface="Calibri"/>
                <a:ea typeface="Calibri"/>
                <a:cs typeface="Calibri"/>
                <a:sym typeface="Calibri"/>
              </a:rPr>
              <a:t>as attributes</a:t>
            </a:r>
          </a:p>
          <a:p>
            <a:pPr algn="l" rtl="0" lvl="0" marR="0" indent="-228600" marL="342900">
              <a:lnSpc>
                <a:spcPct val="100000"/>
              </a:lnSpc>
              <a:spcBef>
                <a:spcPts val="640"/>
              </a:spcBef>
              <a:spcAft>
                <a:spcPts val="0"/>
              </a:spcAft>
              <a:buClr>
                <a:schemeClr val="dk1"/>
              </a:buClr>
              <a:buSzPct val="25000"/>
              <a:buFont typeface="Calibri"/>
              <a:buNone/>
            </a:pPr>
            <a:r>
              <a:rPr strike="noStrike" u="none" b="1" cap="none" baseline="0" sz="2800" lang="en-US" i="0">
                <a:solidFill>
                  <a:schemeClr val="dk1"/>
                </a:solidFill>
                <a:latin typeface="Calibri"/>
                <a:ea typeface="Calibri"/>
                <a:cs typeface="Calibri"/>
                <a:sym typeface="Calibri"/>
              </a:rPr>
              <a:t>Data Modeling Best Practices for Big Data</a:t>
            </a:r>
          </a:p>
          <a:p>
            <a:pPr algn="l" rtl="0" lvl="0" marR="0" indent="-228600" marL="34290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Think dimensionally: divide the world into dimensions</a:t>
            </a:r>
            <a:r>
              <a:rPr sz="2800" lang="en-US"/>
              <a:t> </a:t>
            </a:r>
            <a:r>
              <a:rPr strike="noStrike" u="none" b="0" cap="none" baseline="0" sz="2800" lang="en-US" i="0">
                <a:solidFill>
                  <a:schemeClr val="dk1"/>
                </a:solidFill>
                <a:latin typeface="Calibri"/>
                <a:ea typeface="Calibri"/>
                <a:cs typeface="Calibri"/>
                <a:sym typeface="Calibri"/>
              </a:rPr>
              <a:t>and facts.</a:t>
            </a:r>
          </a:p>
          <a:p>
            <a:r>
              <a:t/>
            </a:r>
          </a:p>
        </p:txBody>
      </p:sp>
    </p:spTree>
  </p:cSld>
  <p:clrMapOvr>
    <a:masterClrMapping/>
  </p:clrMapOvr>
  <p:transition spd="slow">
    <p:cut/>
  </p:transition>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2" name="Shape 422"/>
        <p:cNvGrpSpPr/>
        <p:nvPr/>
      </p:nvGrpSpPr>
      <p:grpSpPr>
        <a:xfrm>
          <a:off y="0" x="0"/>
          <a:ext cy="0" cx="0"/>
          <a:chOff y="0" x="0"/>
          <a:chExt cy="0" cx="0"/>
        </a:xfrm>
      </p:grpSpPr>
      <p:sp>
        <p:nvSpPr>
          <p:cNvPr id="423" name="Shape 423"/>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Dimensional Model</a:t>
            </a:r>
          </a:p>
        </p:txBody>
      </p:sp>
      <p:pic>
        <p:nvPicPr>
          <p:cNvPr id="424" name="Shape 424"/>
          <p:cNvPicPr preferRelativeResize="0"/>
          <p:nvPr/>
        </p:nvPicPr>
        <p:blipFill>
          <a:blip r:embed="rId3"/>
          <a:stretch>
            <a:fillRect/>
          </a:stretch>
        </p:blipFill>
        <p:spPr>
          <a:xfrm>
            <a:off y="-3505200" x="-6477000"/>
            <a:ext cy="14325600" cx="18668999"/>
          </a:xfrm>
          <a:prstGeom prst="rect">
            <a:avLst/>
          </a:prstGeom>
        </p:spPr>
      </p:pic>
    </p:spTree>
  </p:cSld>
  <p:clrMapOvr>
    <a:masterClrMapping/>
  </p:clrMapOvr>
  <p:transition spd="slow">
    <p:cut/>
  </p:transition>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8" name="Shape 428"/>
        <p:cNvGrpSpPr/>
        <p:nvPr/>
      </p:nvGrpSpPr>
      <p:grpSpPr>
        <a:xfrm>
          <a:off y="0" x="0"/>
          <a:ext cy="0" cx="0"/>
          <a:chOff y="0" x="0"/>
          <a:chExt cy="0" cx="0"/>
        </a:xfrm>
      </p:grpSpPr>
      <p:sp>
        <p:nvSpPr>
          <p:cNvPr id="429" name="Shape 42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3600" lang="en-US" i="0">
                <a:solidFill>
                  <a:schemeClr val="dk1"/>
                </a:solidFill>
                <a:latin typeface="Calibri"/>
                <a:ea typeface="Calibri"/>
                <a:cs typeface="Calibri"/>
                <a:sym typeface="Calibri"/>
              </a:rPr>
              <a:t>The Target </a:t>
            </a:r>
            <a:r>
              <a:rPr strike="noStrike" u="none" b="0" cap="none" baseline="0" sz="3600" lang="en-US" i="0">
                <a:solidFill>
                  <a:srgbClr val="C00000"/>
                </a:solidFill>
                <a:latin typeface="Calibri"/>
                <a:ea typeface="Calibri"/>
                <a:cs typeface="Calibri"/>
                <a:sym typeface="Calibri"/>
              </a:rPr>
              <a:t>Star Schema </a:t>
            </a:r>
            <a:r>
              <a:rPr strike="noStrike" u="none" b="0" cap="none" baseline="0" sz="3600" lang="en-US" i="0">
                <a:solidFill>
                  <a:schemeClr val="dk1"/>
                </a:solidFill>
                <a:latin typeface="Calibri"/>
                <a:ea typeface="Calibri"/>
                <a:cs typeface="Calibri"/>
                <a:sym typeface="Calibri"/>
              </a:rPr>
              <a:t>is central to the concept of Data Warehouse Design</a:t>
            </a:r>
            <a:r>
              <a:rPr strike="noStrike" u="none" b="0" cap="none" baseline="0" sz="4400" lang="en-US" i="0">
                <a:solidFill>
                  <a:schemeClr val="dk1"/>
                </a:solidFill>
                <a:latin typeface="Calibri"/>
                <a:ea typeface="Calibri"/>
                <a:cs typeface="Calibri"/>
                <a:sym typeface="Calibri"/>
              </a:rPr>
              <a:t>.</a:t>
            </a:r>
          </a:p>
        </p:txBody>
      </p:sp>
      <p:sp>
        <p:nvSpPr>
          <p:cNvPr id="430" name="Shape 430"/>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 The basic factual data, such as “Student Fact ” table is in the middle of the star.</a:t>
            </a:r>
          </a:p>
          <a:p>
            <a:pPr algn="l" rtl="0" lvl="0" marR="0" indent="0" marL="0">
              <a:lnSpc>
                <a:spcPct val="100000"/>
              </a:lnSpc>
              <a:spcBef>
                <a:spcPts val="64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 The points of the star, dimensions, represent various perspective from which the factual information can be viewed – “Class”, “Student”, “Instructor”.</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rgbClr val="C00000"/>
                </a:solidFill>
                <a:latin typeface="Calibri"/>
                <a:ea typeface="Calibri"/>
                <a:cs typeface="Calibri"/>
                <a:sym typeface="Calibri"/>
              </a:rPr>
              <a:t>     Snow Flake Schema </a:t>
            </a:r>
            <a:r>
              <a:rPr strike="noStrike" u="none" b="0" cap="none" baseline="0" sz="2800" lang="en-US" i="0">
                <a:solidFill>
                  <a:schemeClr val="dk1"/>
                </a:solidFill>
                <a:latin typeface="Calibri"/>
                <a:ea typeface="Calibri"/>
                <a:cs typeface="Calibri"/>
                <a:sym typeface="Calibri"/>
              </a:rPr>
              <a:t>has partially normalized Dimensions.</a:t>
            </a:r>
          </a:p>
        </p:txBody>
      </p:sp>
    </p:spTree>
  </p:cSld>
  <p:clrMapOvr>
    <a:masterClrMapping/>
  </p:clrMapOvr>
  <p:transition spd="slow">
    <p:cut/>
  </p:transition>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4" name="Shape 434"/>
        <p:cNvGrpSpPr/>
        <p:nvPr/>
      </p:nvGrpSpPr>
      <p:grpSpPr>
        <a:xfrm>
          <a:off y="0" x="0"/>
          <a:ext cy="0" cx="0"/>
          <a:chOff y="0" x="0"/>
          <a:chExt cy="0" cx="0"/>
        </a:xfrm>
      </p:grpSpPr>
      <p:sp>
        <p:nvSpPr>
          <p:cNvPr id="435" name="Shape 435"/>
          <p:cNvSpPr txBox="1"/>
          <p:nvPr>
            <p:ph type="title"/>
          </p:nvPr>
        </p:nvSpPr>
        <p:spPr>
          <a:xfrm>
            <a:off y="274637" x="457200"/>
            <a:ext cy="1020762"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Star Schema</a:t>
            </a:r>
          </a:p>
        </p:txBody>
      </p:sp>
      <p:pic>
        <p:nvPicPr>
          <p:cNvPr id="436" name="Shape 436"/>
          <p:cNvPicPr preferRelativeResize="0"/>
          <p:nvPr/>
        </p:nvPicPr>
        <p:blipFill>
          <a:blip r:embed="rId3"/>
          <a:stretch>
            <a:fillRect/>
          </a:stretch>
        </p:blipFill>
        <p:spPr>
          <a:xfrm>
            <a:off y="-2682700" x="-5782750"/>
            <a:ext cy="11810999" cx="19659600"/>
          </a:xfrm>
          <a:prstGeom prst="rect">
            <a:avLst/>
          </a:prstGeom>
        </p:spPr>
      </p:pic>
    </p:spTree>
  </p:cSld>
  <p:clrMapOvr>
    <a:masterClrMapping/>
  </p:clrMapOvr>
  <p:transition spd="slow">
    <p:cut/>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1" name="Shape 441"/>
        <p:cNvGrpSpPr/>
        <p:nvPr/>
      </p:nvGrpSpPr>
      <p:grpSpPr>
        <a:xfrm>
          <a:off y="0" x="0"/>
          <a:ext cy="0" cx="0"/>
          <a:chOff y="0" x="0"/>
          <a:chExt cy="0" cx="0"/>
        </a:xfrm>
      </p:grpSpPr>
      <p:sp>
        <p:nvSpPr>
          <p:cNvPr id="442" name="Shape 442"/>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Star Schema</a:t>
            </a:r>
          </a:p>
        </p:txBody>
      </p:sp>
      <p:pic>
        <p:nvPicPr>
          <p:cNvPr id="443" name="Shape 443"/>
          <p:cNvPicPr preferRelativeResize="0"/>
          <p:nvPr/>
        </p:nvPicPr>
        <p:blipFill>
          <a:blip r:embed="rId3"/>
          <a:stretch>
            <a:fillRect/>
          </a:stretch>
        </p:blipFill>
        <p:spPr>
          <a:xfrm>
            <a:off y="-3048000" x="-3733800"/>
            <a:ext cy="11125200" cx="17144999"/>
          </a:xfrm>
          <a:prstGeom prst="rect">
            <a:avLst/>
          </a:prstGeom>
        </p:spPr>
      </p:pic>
    </p:spTree>
  </p:cSld>
  <p:clrMapOvr>
    <a:masterClrMapping/>
  </p:clrMapOvr>
  <p:transition spd="slow">
    <p:cut/>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8" name="Shape 448"/>
        <p:cNvGrpSpPr/>
        <p:nvPr/>
      </p:nvGrpSpPr>
      <p:grpSpPr>
        <a:xfrm>
          <a:off y="0" x="0"/>
          <a:ext cy="0" cx="0"/>
          <a:chOff y="0" x="0"/>
          <a:chExt cy="0" cx="0"/>
        </a:xfrm>
      </p:grpSpPr>
      <p:sp>
        <p:nvSpPr>
          <p:cNvPr id="449" name="Shape 44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Dimension Table</a:t>
            </a:r>
          </a:p>
        </p:txBody>
      </p:sp>
      <p:sp>
        <p:nvSpPr>
          <p:cNvPr id="450" name="Shape 450"/>
          <p:cNvSpPr txBox="1"/>
          <p:nvPr>
            <p:ph idx="1" type="body"/>
          </p:nvPr>
        </p:nvSpPr>
        <p:spPr>
          <a:xfrm>
            <a:off y="1600200" x="457200"/>
            <a:ext cy="2666999" cx="8153399"/>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Dimension tables contain descriptive details of the numbers that populate Fact tables</a:t>
            </a:r>
          </a:p>
        </p:txBody>
      </p:sp>
    </p:spTree>
  </p:cSld>
  <p:clrMapOvr>
    <a:masterClrMapping/>
  </p:clrMapOvr>
  <p:transition spd="slow">
    <p:cut/>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4" name="Shape 454"/>
        <p:cNvGrpSpPr/>
        <p:nvPr/>
      </p:nvGrpSpPr>
      <p:grpSpPr>
        <a:xfrm>
          <a:off y="0" x="0"/>
          <a:ext cy="0" cx="0"/>
          <a:chOff y="0" x="0"/>
          <a:chExt cy="0" cx="0"/>
        </a:xfrm>
      </p:grpSpPr>
      <p:sp>
        <p:nvSpPr>
          <p:cNvPr id="455" name="Shape 455"/>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Date Dimension</a:t>
            </a:r>
          </a:p>
        </p:txBody>
      </p:sp>
      <p:sp>
        <p:nvSpPr>
          <p:cNvPr id="456" name="Shape 456"/>
          <p:cNvSpPr txBox="1"/>
          <p:nvPr>
            <p:ph idx="1" type="body"/>
          </p:nvPr>
        </p:nvSpPr>
        <p:spPr>
          <a:xfrm>
            <a:off y="1600200" x="457200"/>
            <a:ext cy="3200398"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Date Dimension is the Star Schema specific table, which does not exist naturally, and thus can not be replicated or derived from the source data – it is generated by a SQL script.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3200" lang="en-US" i="0">
                <a:solidFill>
                  <a:srgbClr val="FF0000"/>
                </a:solidFill>
                <a:latin typeface="Calibri"/>
                <a:ea typeface="Calibri"/>
                <a:cs typeface="Calibri"/>
                <a:sym typeface="Calibri"/>
              </a:rPr>
              <a:t>Date Dimension must be rigorously  tested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y="0" x="0"/>
          <a:ext cy="0" cx="0"/>
          <a:chOff y="0" x="0"/>
          <a:chExt cy="0" cx="0"/>
        </a:xfrm>
      </p:grpSpPr>
      <p:sp>
        <p:nvSpPr>
          <p:cNvPr id="86" name="Shape 8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What is Business Intelligence?</a:t>
            </a:r>
          </a:p>
        </p:txBody>
      </p:sp>
      <p:sp>
        <p:nvSpPr>
          <p:cNvPr id="87" name="Shape 87"/>
          <p:cNvSpPr txBox="1"/>
          <p:nvPr>
            <p:ph idx="1" type="body"/>
          </p:nvPr>
        </p:nvSpPr>
        <p:spPr>
          <a:xfrm>
            <a:off y="1600200" x="457200"/>
            <a:ext cy="4525960" cx="4038598"/>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sng" b="1" cap="none" baseline="0" sz="3200" lang="en-US" i="0">
                <a:solidFill>
                  <a:schemeClr val="dk1"/>
                </a:solidFill>
                <a:latin typeface="Calibri"/>
                <a:ea typeface="Calibri"/>
                <a:cs typeface="Calibri"/>
                <a:sym typeface="Calibri"/>
              </a:rPr>
              <a:t>Business View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Dynamic and interactive </a:t>
            </a:r>
            <a:r>
              <a:rPr strike="noStrike" u="none" b="1" cap="none" baseline="0" sz="2400" lang="en-US" i="0">
                <a:solidFill>
                  <a:srgbClr val="FF0000"/>
                </a:solidFill>
                <a:latin typeface="Calibri"/>
                <a:ea typeface="Calibri"/>
                <a:cs typeface="Calibri"/>
                <a:sym typeface="Calibri"/>
              </a:rPr>
              <a:t>Business Visualization</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provides the right data in right time in a form of comprehensive business related results or trends.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      For example, weekly or monthly reports, daily alerts on negative deviation of a significant business measure.   </a:t>
            </a:r>
          </a:p>
          <a:p>
            <a:r>
              <a:t/>
            </a:r>
          </a:p>
          <a:p>
            <a:r>
              <a:t/>
            </a:r>
          </a:p>
          <a:p>
            <a:r>
              <a:t/>
            </a:r>
          </a:p>
          <a:p>
            <a:r>
              <a:t/>
            </a:r>
          </a:p>
        </p:txBody>
      </p:sp>
      <p:sp>
        <p:nvSpPr>
          <p:cNvPr id="88" name="Shape 88"/>
          <p:cNvSpPr txBox="1"/>
          <p:nvPr>
            <p:ph idx="2" type="body"/>
          </p:nvPr>
        </p:nvSpPr>
        <p:spPr>
          <a:xfrm>
            <a:off y="1600200" x="4648200"/>
            <a:ext cy="4525960" cx="4038598"/>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sng" b="1" cap="none" baseline="0" sz="3200" lang="en-US" i="0">
                <a:solidFill>
                  <a:schemeClr val="dk1"/>
                </a:solidFill>
                <a:latin typeface="Calibri"/>
                <a:ea typeface="Calibri"/>
                <a:cs typeface="Calibri"/>
                <a:sym typeface="Calibri"/>
              </a:rPr>
              <a:t>Technology View</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Information</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Technology (IT) software solution based on </a:t>
            </a:r>
            <a:r>
              <a:rPr strike="noStrike" u="none" b="1" cap="none" baseline="0" sz="2800" lang="en-US" i="0">
                <a:solidFill>
                  <a:srgbClr val="FF0000"/>
                </a:solidFill>
                <a:latin typeface="Calibri"/>
                <a:ea typeface="Calibri"/>
                <a:cs typeface="Calibri"/>
                <a:sym typeface="Calibri"/>
              </a:rPr>
              <a:t>Data Warehouse </a:t>
            </a:r>
            <a:r>
              <a:rPr strike="noStrike" u="none" b="0" cap="none" baseline="0" sz="2800" lang="en-US" i="0">
                <a:solidFill>
                  <a:schemeClr val="dk1"/>
                </a:solidFill>
                <a:latin typeface="Calibri"/>
                <a:ea typeface="Calibri"/>
                <a:cs typeface="Calibri"/>
                <a:sym typeface="Calibri"/>
              </a:rPr>
              <a:t>foundation and/or Big Data</a:t>
            </a:r>
          </a:p>
        </p:txBody>
      </p:sp>
    </p:spTree>
  </p:cSld>
  <p:clrMapOvr>
    <a:masterClrMapping/>
  </p:clrMapOvr>
  <p:transition spd="slow">
    <p:cut/>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1" name="Shape 461"/>
        <p:cNvGrpSpPr/>
        <p:nvPr/>
      </p:nvGrpSpPr>
      <p:grpSpPr>
        <a:xfrm>
          <a:off y="0" x="0"/>
          <a:ext cy="0" cx="0"/>
          <a:chOff y="0" x="0"/>
          <a:chExt cy="0" cx="0"/>
        </a:xfrm>
      </p:grpSpPr>
      <p:sp>
        <p:nvSpPr>
          <p:cNvPr id="462" name="Shape 462"/>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Date Dimension Exercise </a:t>
            </a:r>
          </a:p>
        </p:txBody>
      </p:sp>
      <p:sp>
        <p:nvSpPr>
          <p:cNvPr id="463" name="Shape 463"/>
          <p:cNvSpPr txBox="1"/>
          <p:nvPr>
            <p:ph idx="1" type="body"/>
          </p:nvPr>
        </p:nvSpPr>
        <p:spPr>
          <a:xfrm>
            <a:off y="1600200" x="457200"/>
            <a:ext cy="4419599"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CREATE TABLE dim_date(</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Calendar_Date	Date PRIMARY KEY,</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month_name	Char(12 ),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month_abr	Char(4 ),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mon_YYYY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month_of_year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day_of_month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day_of_week  	char(10),</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quater_of_year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quater_YYYY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week_start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week_end	Char(20 ),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week_start_end	Char(20 ));</a:t>
            </a:r>
          </a:p>
        </p:txBody>
      </p:sp>
    </p:spTree>
  </p:cSld>
  <p:clrMapOvr>
    <a:masterClrMapping/>
  </p:clrMapOvr>
  <p:transition spd="slow">
    <p:cut/>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8" name="Shape 468"/>
        <p:cNvGrpSpPr/>
        <p:nvPr/>
      </p:nvGrpSpPr>
      <p:grpSpPr>
        <a:xfrm>
          <a:off y="0" x="0"/>
          <a:ext cy="0" cx="0"/>
          <a:chOff y="0" x="0"/>
          <a:chExt cy="0" cx="0"/>
        </a:xfrm>
      </p:grpSpPr>
      <p:sp>
        <p:nvSpPr>
          <p:cNvPr id="469" name="Shape 46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Fact Table</a:t>
            </a:r>
          </a:p>
        </p:txBody>
      </p:sp>
      <p:sp>
        <p:nvSpPr>
          <p:cNvPr id="470" name="Shape 470"/>
          <p:cNvSpPr txBox="1"/>
          <p:nvPr>
            <p:ph idx="1" type="body"/>
          </p:nvPr>
        </p:nvSpPr>
        <p:spPr>
          <a:xfrm>
            <a:off y="1600200" x="457200"/>
            <a:ext cy="3581398"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 table in a Star Schema that contains </a:t>
            </a:r>
            <a:r>
              <a:rPr strike="noStrike" u="none" b="1" cap="none" baseline="0" sz="3200" lang="en-US" i="1">
                <a:solidFill>
                  <a:schemeClr val="dk1"/>
                </a:solidFill>
                <a:latin typeface="Calibri"/>
                <a:ea typeface="Calibri"/>
                <a:cs typeface="Calibri"/>
                <a:sym typeface="Calibri"/>
              </a:rPr>
              <a:t>facts</a:t>
            </a: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1" cap="none" baseline="0" sz="3200" lang="en-US" i="1">
                <a:solidFill>
                  <a:schemeClr val="dk1"/>
                </a:solidFill>
                <a:latin typeface="Calibri"/>
                <a:ea typeface="Calibri"/>
                <a:cs typeface="Calibri"/>
                <a:sym typeface="Calibri"/>
              </a:rPr>
              <a:t>    Fact/measure </a:t>
            </a:r>
            <a:r>
              <a:rPr strike="noStrike" u="none" b="0" cap="none" baseline="0" sz="3200" lang="en-US" i="0">
                <a:solidFill>
                  <a:schemeClr val="dk1"/>
                </a:solidFill>
                <a:latin typeface="Calibri"/>
                <a:ea typeface="Calibri"/>
                <a:cs typeface="Calibri"/>
                <a:sym typeface="Calibri"/>
              </a:rPr>
              <a:t>is data, usually numeric and additive, that can be examined and analyzed.</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r>
              <a:t/>
            </a:r>
          </a:p>
          <a:p>
            <a:r>
              <a:t/>
            </a:r>
          </a:p>
        </p:txBody>
      </p:sp>
    </p:spTree>
  </p:cSld>
  <p:clrMapOvr>
    <a:masterClrMapping/>
  </p:clrMapOvr>
  <p:transition spd="slow">
    <p:cut/>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5" name="Shape 475"/>
        <p:cNvGrpSpPr/>
        <p:nvPr/>
      </p:nvGrpSpPr>
      <p:grpSpPr>
        <a:xfrm>
          <a:off y="0" x="0"/>
          <a:ext cy="0" cx="0"/>
          <a:chOff y="0" x="0"/>
          <a:chExt cy="0" cx="0"/>
        </a:xfrm>
      </p:grpSpPr>
      <p:sp>
        <p:nvSpPr>
          <p:cNvPr id="476" name="Shape 476"/>
          <p:cNvSpPr txBox="1"/>
          <p:nvPr>
            <p:ph type="title"/>
          </p:nvPr>
        </p:nvSpPr>
        <p:spPr>
          <a:xfrm>
            <a:off y="1981200" x="381000"/>
            <a:ext cy="2057400" cx="8381999"/>
          </a:xfrm>
          <a:prstGeom prst="rect">
            <a:avLst/>
          </a:prstGeom>
          <a:solidFill>
            <a:srgbClr val="FF0000"/>
          </a:solid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5. Extraction, Transformation, and Loading (ETL)</a:t>
            </a:r>
          </a:p>
        </p:txBody>
      </p:sp>
    </p:spTree>
  </p:cSld>
  <p:clrMapOvr>
    <a:masterClrMapping/>
  </p:clrMapOvr>
  <p:transition spd="slow">
    <p:cut/>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0" name="Shape 480"/>
        <p:cNvGrpSpPr/>
        <p:nvPr/>
      </p:nvGrpSpPr>
      <p:grpSpPr>
        <a:xfrm>
          <a:off y="0" x="0"/>
          <a:ext cy="0" cx="0"/>
          <a:chOff y="0" x="0"/>
          <a:chExt cy="0" cx="0"/>
        </a:xfrm>
      </p:grpSpPr>
      <p:sp>
        <p:nvSpPr>
          <p:cNvPr id="481" name="Shape 481"/>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ETL Definition</a:t>
            </a:r>
          </a:p>
        </p:txBody>
      </p:sp>
      <p:sp>
        <p:nvSpPr>
          <p:cNvPr id="482" name="Shape 482"/>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ETL refers to the methods involved in accessing and manipulating source data and loading it into a data warehouse database.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6" name="Shape 486"/>
        <p:cNvGrpSpPr/>
        <p:nvPr/>
      </p:nvGrpSpPr>
      <p:grpSpPr>
        <a:xfrm>
          <a:off y="0" x="0"/>
          <a:ext cy="0" cx="0"/>
          <a:chOff y="0" x="0"/>
          <a:chExt cy="0" cx="0"/>
        </a:xfrm>
      </p:grpSpPr>
      <p:sp>
        <p:nvSpPr>
          <p:cNvPr id="487" name="Shape 487"/>
          <p:cNvSpPr/>
          <p:nvPr/>
        </p:nvSpPr>
        <p:spPr>
          <a:xfrm>
            <a:off y="1981200" x="1981200"/>
            <a:ext cy="4190999" cx="6629400"/>
          </a:xfrm>
          <a:prstGeom prst="can">
            <a:avLst>
              <a:gd fmla="val 25000" name="adj"/>
            </a:avLst>
          </a:prstGeom>
          <a:solidFill>
            <a:schemeClr val="lt1"/>
          </a:solidFill>
          <a:ln w="25400" cap="rnd">
            <a:solidFill>
              <a:srgbClr val="385D8A"/>
            </a:solidFill>
            <a:prstDash val="solid"/>
            <a:miter/>
            <a:headEnd w="med" len="med" type="none"/>
            <a:tailEnd w="med" len="med" type="none"/>
          </a:ln>
        </p:spPr>
        <p:txBody>
          <a:bodyPr bIns="45700" rIns="91425" lIns="91425" tIns="45700" anchor="ctr" anchorCtr="0">
            <a:noAutofit/>
          </a:bodyPr>
          <a:lstStyle/>
          <a:p/>
        </p:txBody>
      </p:sp>
      <p:sp>
        <p:nvSpPr>
          <p:cNvPr id="488" name="Shape 488"/>
          <p:cNvSpPr txBox="1"/>
          <p:nvPr>
            <p:ph idx="1" type="body"/>
          </p:nvPr>
        </p:nvSpPr>
        <p:spPr>
          <a:xfrm>
            <a:off y="1648050" x="457200"/>
            <a:ext cy="472440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r>
              <a:t/>
            </a:r>
          </a:p>
        </p:txBody>
      </p:sp>
      <p:sp>
        <p:nvSpPr>
          <p:cNvPr id="489" name="Shape 489"/>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ETL Types</a:t>
            </a:r>
          </a:p>
        </p:txBody>
      </p:sp>
      <p:sp>
        <p:nvSpPr>
          <p:cNvPr id="490" name="Shape 490"/>
          <p:cNvSpPr txBox="1"/>
          <p:nvPr/>
        </p:nvSpPr>
        <p:spPr>
          <a:xfrm>
            <a:off y="3352800" x="2514600"/>
            <a:ext cy="2286000" cx="2209799"/>
          </a:xfrm>
          <a:prstGeom prst="rect">
            <a:avLst/>
          </a:prstGeom>
          <a:solidFill>
            <a:srgbClr val="A6A6A6"/>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Staging Area</a:t>
            </a:r>
          </a:p>
        </p:txBody>
      </p:sp>
      <p:sp>
        <p:nvSpPr>
          <p:cNvPr id="491" name="Shape 491"/>
          <p:cNvSpPr/>
          <p:nvPr/>
        </p:nvSpPr>
        <p:spPr>
          <a:xfrm>
            <a:off y="3429000" x="914400"/>
            <a:ext cy="914400" cx="1828800"/>
          </a:xfrm>
          <a:prstGeom prst="rightArrow">
            <a:avLst>
              <a:gd fmla="val 14400" name="adj1"/>
              <a:gd fmla="val 50000" name="adj2"/>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1. ETL</a:t>
            </a:r>
            <a:r>
              <a:rPr strike="noStrike" u="none" b="0" cap="none" baseline="0" sz="1800" lang="en-US" i="0">
                <a:solidFill>
                  <a:srgbClr val="FFFFFF"/>
                </a:solidFill>
                <a:latin typeface="Calibri"/>
                <a:ea typeface="Calibri"/>
                <a:cs typeface="Calibri"/>
                <a:sym typeface="Calibri"/>
              </a:rPr>
              <a:t> </a:t>
            </a:r>
          </a:p>
        </p:txBody>
      </p:sp>
      <p:sp>
        <p:nvSpPr>
          <p:cNvPr id="492" name="Shape 492"/>
          <p:cNvSpPr txBox="1"/>
          <p:nvPr/>
        </p:nvSpPr>
        <p:spPr>
          <a:xfrm>
            <a:off y="2362200" x="2743200"/>
            <a:ext cy="400049" cx="3657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Data Warehouse  Database</a:t>
            </a:r>
          </a:p>
        </p:txBody>
      </p:sp>
      <p:sp>
        <p:nvSpPr>
          <p:cNvPr id="493" name="Shape 493"/>
          <p:cNvSpPr/>
          <p:nvPr/>
        </p:nvSpPr>
        <p:spPr>
          <a:xfrm>
            <a:off y="3429000" x="381000"/>
            <a:ext cy="914400" cx="762000"/>
          </a:xfrm>
          <a:prstGeom prst="can">
            <a:avLst>
              <a:gd fmla="val 4500" name="adj"/>
            </a:avLst>
          </a:prstGeom>
          <a:solidFill>
            <a:srgbClr val="D99694"/>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OLTP</a:t>
            </a:r>
          </a:p>
        </p:txBody>
      </p:sp>
      <p:sp>
        <p:nvSpPr>
          <p:cNvPr id="494" name="Shape 494"/>
          <p:cNvSpPr/>
          <p:nvPr/>
        </p:nvSpPr>
        <p:spPr>
          <a:xfrm>
            <a:off y="4572000" x="381000"/>
            <a:ext cy="762000" cx="838198"/>
          </a:xfrm>
          <a:prstGeom prst="can">
            <a:avLst>
              <a:gd fmla="val 25000" name="adj"/>
            </a:avLst>
          </a:prstGeom>
          <a:solidFill>
            <a:srgbClr val="D99694"/>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OLTP</a:t>
            </a:r>
          </a:p>
        </p:txBody>
      </p:sp>
      <p:sp>
        <p:nvSpPr>
          <p:cNvPr id="495" name="Shape 495"/>
          <p:cNvSpPr/>
          <p:nvPr/>
        </p:nvSpPr>
        <p:spPr>
          <a:xfrm>
            <a:off y="3505200" x="4267200"/>
            <a:ext cy="533399" cx="1981199"/>
          </a:xfrm>
          <a:prstGeom prst="rightArrow">
            <a:avLst>
              <a:gd fmla="val 18692" name="adj1"/>
              <a:gd fmla="val 50000" name="adj2"/>
            </a:avLst>
          </a:prstGeom>
          <a:solidFill>
            <a:srgbClr val="77933C"/>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2 ETL</a:t>
            </a:r>
          </a:p>
        </p:txBody>
      </p:sp>
      <p:sp>
        <p:nvSpPr>
          <p:cNvPr id="496" name="Shape 496"/>
          <p:cNvSpPr/>
          <p:nvPr/>
        </p:nvSpPr>
        <p:spPr>
          <a:xfrm>
            <a:off y="4953000" x="4419600"/>
            <a:ext cy="533399" cx="2057400"/>
          </a:xfrm>
          <a:prstGeom prst="rightArrow">
            <a:avLst>
              <a:gd fmla="val 18800" name="adj1"/>
              <a:gd fmla="val 50000" name="adj2"/>
            </a:avLst>
          </a:prstGeom>
          <a:solidFill>
            <a:srgbClr val="E46C0A"/>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2. ETL</a:t>
            </a:r>
          </a:p>
        </p:txBody>
      </p:sp>
      <p:sp>
        <p:nvSpPr>
          <p:cNvPr id="497" name="Shape 497"/>
          <p:cNvSpPr/>
          <p:nvPr/>
        </p:nvSpPr>
        <p:spPr>
          <a:xfrm>
            <a:off y="2857500" x="6096000"/>
            <a:ext cy="1524007" cx="1828809"/>
          </a:xfrm>
          <a:custGeom>
            <a:pathLst>
              <a:path w="1828810" extrusionOk="0" h="1524008">
                <a:moveTo>
                  <a:pt y="980095" x="-5"/>
                </a:moveTo>
                <a:lnTo>
                  <a:pt y="678248" x="281614"/>
                </a:lnTo>
                <a:lnTo>
                  <a:pt y="301848" x="181107"/>
                </a:lnTo>
                <a:lnTo>
                  <a:pt y="301849" x="632787"/>
                </a:lnTo>
                <a:lnTo>
                  <a:pt y="0" x="914400"/>
                </a:lnTo>
                <a:lnTo>
                  <a:pt y="301849" x="1196013"/>
                </a:lnTo>
                <a:lnTo>
                  <a:pt y="301848" x="1647693"/>
                </a:lnTo>
                <a:lnTo>
                  <a:pt y="678248" x="1547186"/>
                </a:lnTo>
                <a:lnTo>
                  <a:pt y="980095" x="1828805"/>
                </a:lnTo>
                <a:lnTo>
                  <a:pt y="1147608" x="1421853"/>
                </a:lnTo>
                <a:lnTo>
                  <a:pt y="1524008" x="1321344"/>
                </a:lnTo>
                <a:lnTo>
                  <a:pt y="1356493" x="914400"/>
                </a:lnTo>
                <a:lnTo>
                  <a:pt y="1524008" x="507456"/>
                </a:lnTo>
                <a:lnTo>
                  <a:pt y="1147608" x="406947"/>
                </a:lnTo>
                <a:close/>
              </a:path>
            </a:pathLst>
          </a:custGeom>
          <a:solidFill>
            <a:srgbClr val="DCE6F2"/>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Star Schema</a:t>
            </a:r>
          </a:p>
        </p:txBody>
      </p:sp>
      <p:sp>
        <p:nvSpPr>
          <p:cNvPr id="498" name="Shape 498"/>
          <p:cNvSpPr/>
          <p:nvPr/>
        </p:nvSpPr>
        <p:spPr>
          <a:xfrm>
            <a:off y="4284925" x="6335900"/>
            <a:ext cy="1524007" cx="1828809"/>
          </a:xfrm>
          <a:custGeom>
            <a:pathLst>
              <a:path w="1828810" extrusionOk="0" h="1524008">
                <a:moveTo>
                  <a:pt y="980095" x="-5"/>
                </a:moveTo>
                <a:lnTo>
                  <a:pt y="678248" x="281614"/>
                </a:lnTo>
                <a:lnTo>
                  <a:pt y="301848" x="181107"/>
                </a:lnTo>
                <a:lnTo>
                  <a:pt y="301849" x="632787"/>
                </a:lnTo>
                <a:lnTo>
                  <a:pt y="0" x="914400"/>
                </a:lnTo>
                <a:lnTo>
                  <a:pt y="301849" x="1196013"/>
                </a:lnTo>
                <a:lnTo>
                  <a:pt y="301848" x="1647693"/>
                </a:lnTo>
                <a:lnTo>
                  <a:pt y="678248" x="1547186"/>
                </a:lnTo>
                <a:lnTo>
                  <a:pt y="980095" x="1828805"/>
                </a:lnTo>
                <a:lnTo>
                  <a:pt y="1147608" x="1421853"/>
                </a:lnTo>
                <a:lnTo>
                  <a:pt y="1524008" x="1321344"/>
                </a:lnTo>
                <a:lnTo>
                  <a:pt y="1356493" x="914400"/>
                </a:lnTo>
                <a:lnTo>
                  <a:pt y="1524008" x="507456"/>
                </a:lnTo>
                <a:lnTo>
                  <a:pt y="1147608" x="406947"/>
                </a:lnTo>
                <a:close/>
              </a:path>
            </a:pathLst>
          </a:custGeom>
          <a:solidFill>
            <a:srgbClr val="DCE6F2"/>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Star Schema</a:t>
            </a:r>
          </a:p>
        </p:txBody>
      </p:sp>
      <p:sp>
        <p:nvSpPr>
          <p:cNvPr id="499" name="Shape 499"/>
          <p:cNvSpPr/>
          <p:nvPr/>
        </p:nvSpPr>
        <p:spPr>
          <a:xfrm>
            <a:off y="4495800" x="1080550"/>
            <a:ext cy="914400" cx="1828800"/>
          </a:xfrm>
          <a:prstGeom prst="rightArrow">
            <a:avLst>
              <a:gd fmla="val 14400" name="adj1"/>
              <a:gd fmla="val 50000" name="adj2"/>
            </a:avLst>
          </a:prstGeom>
          <a:solidFill>
            <a:schemeClr val="accent1"/>
          </a:solidFill>
          <a:ln w="25400" cap="rnd">
            <a:solidFill>
              <a:srgbClr val="385D8A"/>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1. ETL</a:t>
            </a:r>
            <a:r>
              <a:rPr strike="noStrike" u="none" b="0" cap="none" baseline="0" sz="1800" lang="en-US" i="0">
                <a:solidFill>
                  <a:srgbClr val="FFFFFF"/>
                </a:solidFill>
                <a:latin typeface="Calibri"/>
                <a:ea typeface="Calibri"/>
                <a:cs typeface="Calibri"/>
                <a:sym typeface="Calibri"/>
              </a:rPr>
              <a:t> </a:t>
            </a:r>
          </a:p>
        </p:txBody>
      </p:sp>
    </p:spTree>
  </p:cSld>
  <p:clrMapOvr>
    <a:masterClrMapping/>
  </p:clrMapOvr>
  <p:transition spd="slow">
    <p:cut/>
  </p:transition>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3" name="Shape 503"/>
        <p:cNvGrpSpPr/>
        <p:nvPr/>
      </p:nvGrpSpPr>
      <p:grpSpPr>
        <a:xfrm>
          <a:off y="0" x="0"/>
          <a:ext cy="0" cx="0"/>
          <a:chOff y="0" x="0"/>
          <a:chExt cy="0" cx="0"/>
        </a:xfrm>
      </p:grpSpPr>
      <p:sp>
        <p:nvSpPr>
          <p:cNvPr id="504" name="Shape 504"/>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1. ETL </a:t>
            </a:r>
          </a:p>
        </p:txBody>
      </p:sp>
      <p:sp>
        <p:nvSpPr>
          <p:cNvPr id="505" name="Shape 505"/>
          <p:cNvSpPr txBox="1"/>
          <p:nvPr>
            <p:ph idx="1" type="body"/>
          </p:nvPr>
        </p:nvSpPr>
        <p:spPr>
          <a:xfrm>
            <a:off y="1600200" x="457200"/>
            <a:ext cy="3581398"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Data Replication ETL process is to Extract, Transfer, and Load the source data into DW staging structures.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r>
              <a:rPr strike="noStrike" u="none" b="0" cap="none" baseline="0" sz="2400" lang="en-US" i="0">
                <a:solidFill>
                  <a:schemeClr val="dk1"/>
                </a:solidFill>
                <a:latin typeface="Calibri"/>
                <a:ea typeface="Calibri"/>
                <a:cs typeface="Calibri"/>
                <a:sym typeface="Calibri"/>
              </a:rPr>
              <a:t>ORACLE Materialized Views are widely used for data replication (complete and incremental scheduled MV refresh).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9" name="Shape 509"/>
        <p:cNvGrpSpPr/>
        <p:nvPr/>
      </p:nvGrpSpPr>
      <p:grpSpPr>
        <a:xfrm>
          <a:off y="0" x="0"/>
          <a:ext cy="0" cx="0"/>
          <a:chOff y="0" x="0"/>
          <a:chExt cy="0" cx="0"/>
        </a:xfrm>
      </p:grpSpPr>
      <p:sp>
        <p:nvSpPr>
          <p:cNvPr id="510" name="Shape 510"/>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2. ETL</a:t>
            </a:r>
          </a:p>
        </p:txBody>
      </p:sp>
      <p:sp>
        <p:nvSpPr>
          <p:cNvPr id="511" name="Shape 511"/>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Star Schema ETL process is to deliver the data from Staging tables into Dimensions and Facts.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ETL implementation include</a:t>
            </a:r>
          </a:p>
          <a:p>
            <a:pPr algn="l" rtl="0" lvl="3" marR="0" indent="336550" marL="857250">
              <a:lnSpc>
                <a:spcPct val="100000"/>
              </a:lnSpc>
              <a:spcBef>
                <a:spcPts val="400"/>
              </a:spcBef>
              <a:spcAft>
                <a:spcPts val="0"/>
              </a:spcAft>
              <a:buClr>
                <a:schemeClr val="dk1"/>
              </a:buClr>
              <a:buSzPct val="98958"/>
              <a:buFont typeface="Calibri"/>
              <a:buChar char="•"/>
            </a:pPr>
            <a:r>
              <a:rPr strike="noStrike" u="none" b="0" cap="none" baseline="0" sz="1600" lang="en-US" i="0">
                <a:solidFill>
                  <a:schemeClr val="dk1"/>
                </a:solidFill>
                <a:latin typeface="Calibri"/>
                <a:ea typeface="Calibri"/>
                <a:cs typeface="Calibri"/>
                <a:sym typeface="Calibri"/>
              </a:rPr>
              <a:t>Data Replication </a:t>
            </a:r>
          </a:p>
          <a:p>
            <a:pPr algn="l" rtl="0" lvl="3" marR="0" indent="336550" marL="857250">
              <a:lnSpc>
                <a:spcPct val="100000"/>
              </a:lnSpc>
              <a:spcBef>
                <a:spcPts val="400"/>
              </a:spcBef>
              <a:spcAft>
                <a:spcPts val="0"/>
              </a:spcAft>
              <a:buClr>
                <a:schemeClr val="dk1"/>
              </a:buClr>
              <a:buSzPct val="98958"/>
              <a:buFont typeface="Calibri"/>
              <a:buChar char="•"/>
            </a:pPr>
            <a:r>
              <a:rPr strike="noStrike" u="none" b="0" cap="none" baseline="0" sz="1600" lang="en-US" i="0">
                <a:solidFill>
                  <a:schemeClr val="dk1"/>
                </a:solidFill>
                <a:latin typeface="Calibri"/>
                <a:ea typeface="Calibri"/>
                <a:cs typeface="Calibri"/>
                <a:sym typeface="Calibri"/>
              </a:rPr>
              <a:t>SQL scripts</a:t>
            </a:r>
          </a:p>
          <a:p>
            <a:pPr algn="l" rtl="0" lvl="3" marR="0" indent="336550" marL="857250">
              <a:lnSpc>
                <a:spcPct val="100000"/>
              </a:lnSpc>
              <a:spcBef>
                <a:spcPts val="400"/>
              </a:spcBef>
              <a:spcAft>
                <a:spcPts val="0"/>
              </a:spcAft>
              <a:buClr>
                <a:schemeClr val="dk1"/>
              </a:buClr>
              <a:buSzPct val="98958"/>
              <a:buFont typeface="Calibri"/>
              <a:buChar char="•"/>
            </a:pPr>
            <a:r>
              <a:rPr strike="noStrike" u="none" b="0" cap="none" baseline="0" sz="1600" lang="en-US" i="0">
                <a:solidFill>
                  <a:schemeClr val="dk1"/>
                </a:solidFill>
                <a:latin typeface="Calibri"/>
                <a:ea typeface="Calibri"/>
                <a:cs typeface="Calibri"/>
                <a:sym typeface="Calibri"/>
              </a:rPr>
              <a:t>Stored procedures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5" name="Shape 515"/>
        <p:cNvGrpSpPr/>
        <p:nvPr/>
      </p:nvGrpSpPr>
      <p:grpSpPr>
        <a:xfrm>
          <a:off y="0" x="0"/>
          <a:ext cy="0" cx="0"/>
          <a:chOff y="0" x="0"/>
          <a:chExt cy="0" cx="0"/>
        </a:xfrm>
      </p:grpSpPr>
      <p:sp>
        <p:nvSpPr>
          <p:cNvPr id="516" name="Shape 516"/>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Materialized View</a:t>
            </a:r>
          </a:p>
        </p:txBody>
      </p:sp>
      <p:sp>
        <p:nvSpPr>
          <p:cNvPr id="517" name="Shape 517"/>
          <p:cNvSpPr txBox="1"/>
          <p:nvPr>
            <p:ph idx="1" type="body"/>
          </p:nvPr>
        </p:nvSpPr>
        <p:spPr>
          <a:xfrm>
            <a:off y="1600200" x="457200"/>
            <a:ext cy="457200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p>
          <a:p>
            <a:pPr algn="l" rtl="0" lvl="2" marR="0" indent="0" marL="914400">
              <a:lnSpc>
                <a:spcPct val="10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Data Replication technique</a:t>
            </a:r>
          </a:p>
          <a:p>
            <a:pPr algn="l" rtl="0" lvl="2" marR="0" indent="0" marL="914400">
              <a:lnSpc>
                <a:spcPct val="100000"/>
              </a:lnSpc>
              <a:spcBef>
                <a:spcPts val="480"/>
              </a:spcBef>
              <a:spcAft>
                <a:spcPts val="0"/>
              </a:spcAft>
              <a:buClr>
                <a:schemeClr val="dk1"/>
              </a:buClr>
              <a:buSzPct val="101190"/>
              <a:buFont typeface="Calibri"/>
              <a:buChar char="•"/>
            </a:pPr>
            <a:r>
              <a:rPr strike="noStrike" u="none" b="0" cap="none" baseline="0" sz="2800" lang="en-US" i="0">
                <a:solidFill>
                  <a:schemeClr val="dk1"/>
                </a:solidFill>
                <a:latin typeface="Calibri"/>
                <a:ea typeface="Calibri"/>
                <a:cs typeface="Calibri"/>
                <a:sym typeface="Calibri"/>
              </a:rPr>
              <a:t>Fact data aggregation (MV QUERY REWRITE) </a:t>
            </a:r>
          </a:p>
        </p:txBody>
      </p:sp>
    </p:spTree>
  </p:cSld>
  <p:clrMapOvr>
    <a:masterClrMapping/>
  </p:clrMapOvr>
  <p:transition spd="slow">
    <p:cut/>
  </p:transition>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1" name="Shape 521"/>
        <p:cNvGrpSpPr/>
        <p:nvPr/>
      </p:nvGrpSpPr>
      <p:grpSpPr>
        <a:xfrm>
          <a:off y="0" x="0"/>
          <a:ext cy="0" cx="0"/>
          <a:chOff y="0" x="0"/>
          <a:chExt cy="0" cx="0"/>
        </a:xfrm>
      </p:grpSpPr>
      <p:sp>
        <p:nvSpPr>
          <p:cNvPr id="522" name="Shape 522"/>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Materialized View Example</a:t>
            </a:r>
          </a:p>
        </p:txBody>
      </p:sp>
      <p:sp>
        <p:nvSpPr>
          <p:cNvPr id="523" name="Shape 523"/>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000" lang="en-US" i="0">
                <a:solidFill>
                  <a:srgbClr val="C00000"/>
                </a:solidFill>
                <a:latin typeface="Calibri"/>
                <a:ea typeface="Calibri"/>
                <a:cs typeface="Calibri"/>
                <a:sym typeface="Calibri"/>
              </a:rPr>
              <a:t>CREATE MATERIALIZED VIEW MV_EMPLOYEES_650 </a:t>
            </a:r>
            <a:r>
              <a:rPr strike="noStrike" u="none" b="0" cap="none" baseline="0" sz="2000" lang="en-US" i="0">
                <a:solidFill>
                  <a:schemeClr val="dk1"/>
                </a:solidFill>
                <a:latin typeface="Calibri"/>
                <a:ea typeface="Calibri"/>
                <a:cs typeface="Calibri"/>
                <a:sym typeface="Calibri"/>
              </a:rPr>
              <a:t>ORGANIZATION HEAP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PCTFREE 10 PCTUSED 40 INITRANS 1 MAXTRANS 255 NOCOMPRESS LOGGING</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STORAGE(INITIAL 65536 NEXT 1048576 MINEXTENTS 1 MAXEXTENTS 2147483645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PCTINCREASE 0 FREELISTS 1 FREELIST GROUPS 1 BUFFER_POOL DEFAULT) TABLESPACE "USERS"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rgbClr val="C00000"/>
                </a:solidFill>
                <a:latin typeface="Calibri"/>
                <a:ea typeface="Calibri"/>
                <a:cs typeface="Calibri"/>
                <a:sym typeface="Calibri"/>
              </a:rPr>
              <a:t>BUILD IMMEDIATE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USING INDEX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rgbClr val="C00000"/>
                </a:solidFill>
                <a:latin typeface="Calibri"/>
                <a:ea typeface="Calibri"/>
                <a:cs typeface="Calibri"/>
                <a:sym typeface="Calibri"/>
              </a:rPr>
              <a:t>REFRESH FORCE ON DEMAND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chemeClr val="dk1"/>
                </a:solidFill>
                <a:latin typeface="Calibri"/>
                <a:ea typeface="Calibri"/>
                <a:cs typeface="Calibri"/>
                <a:sym typeface="Calibri"/>
              </a:rPr>
              <a:t>USING DEFAULT LOCAL ROLLBACK SEGMENT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rgbClr val="C00000"/>
                </a:solidFill>
                <a:latin typeface="Calibri"/>
                <a:ea typeface="Calibri"/>
                <a:cs typeface="Calibri"/>
                <a:sym typeface="Calibri"/>
              </a:rPr>
              <a:t>DISABLE QUERY REWRITE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000" lang="en-US" i="0">
                <a:solidFill>
                  <a:srgbClr val="C00000"/>
                </a:solidFill>
                <a:latin typeface="Calibri"/>
                <a:ea typeface="Calibri"/>
                <a:cs typeface="Calibri"/>
                <a:sym typeface="Calibri"/>
              </a:rPr>
              <a:t>AS SELECT FIRST_NAME, LAST_NAME, JOB_ID from EMPLOYEES WHERE PHONE_NUMBER LIKE '650.%‘; </a:t>
            </a:r>
          </a:p>
        </p:txBody>
      </p:sp>
    </p:spTree>
  </p:cSld>
  <p:clrMapOvr>
    <a:masterClrMapping/>
  </p:clrMapOvr>
  <p:transition spd="slow">
    <p:cut/>
  </p:transition>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7" name="Shape 527"/>
        <p:cNvGrpSpPr/>
        <p:nvPr/>
      </p:nvGrpSpPr>
      <p:grpSpPr>
        <a:xfrm>
          <a:off y="0" x="0"/>
          <a:ext cy="0" cx="0"/>
          <a:chOff y="0" x="0"/>
          <a:chExt cy="0" cx="0"/>
        </a:xfrm>
      </p:grpSpPr>
      <p:sp>
        <p:nvSpPr>
          <p:cNvPr id="528" name="Shape 528"/>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ETL Tools</a:t>
            </a:r>
          </a:p>
        </p:txBody>
      </p:sp>
      <p:sp>
        <p:nvSpPr>
          <p:cNvPr id="529" name="Shape 529"/>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508000" marL="0">
              <a:lnSpc>
                <a:spcPct val="100000"/>
              </a:lnSpc>
              <a:spcBef>
                <a:spcPts val="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Oracle Warehouse Builder (OWB)  </a:t>
            </a:r>
            <a:r>
              <a:rPr strike="noStrike" u="none" b="0" cap="none" baseline="0" sz="3200" lang="en-US" i="1">
                <a:solidFill>
                  <a:schemeClr val="dk1"/>
                </a:solidFill>
                <a:latin typeface="Calibri"/>
                <a:ea typeface="Calibri"/>
                <a:cs typeface="Calibri"/>
                <a:sym typeface="Calibri"/>
              </a:rPr>
              <a:t>Oracle</a:t>
            </a:r>
            <a:r>
              <a:rPr strike="noStrike" u="none" b="0" cap="none" baseline="0" sz="3200" lang="en-US" i="0">
                <a:solidFill>
                  <a:schemeClr val="dk1"/>
                </a:solidFill>
                <a:latin typeface="Calibri"/>
                <a:ea typeface="Calibri"/>
                <a:cs typeface="Calibri"/>
                <a:sym typeface="Calibri"/>
              </a:rPr>
              <a:t> </a:t>
            </a:r>
          </a:p>
          <a:p>
            <a:pPr algn="l" rtl="0" lvl="0" marR="0" indent="508000" marL="0">
              <a:lnSpc>
                <a:spcPct val="100000"/>
              </a:lnSpc>
              <a:spcBef>
                <a:spcPts val="64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 Data Integrator &amp; Data Services </a:t>
            </a:r>
            <a:r>
              <a:rPr strike="noStrike" u="none" b="0" cap="none" baseline="0" sz="3200" lang="en-US" i="1">
                <a:solidFill>
                  <a:schemeClr val="dk1"/>
                </a:solidFill>
                <a:latin typeface="Calibri"/>
                <a:ea typeface="Calibri"/>
                <a:cs typeface="Calibri"/>
                <a:sym typeface="Calibri"/>
              </a:rPr>
              <a:t>    SAP </a:t>
            </a:r>
            <a:r>
              <a:rPr strike="noStrike" u="none" b="0" cap="none" baseline="0" sz="3200" lang="en-US" i="0">
                <a:solidFill>
                  <a:schemeClr val="dk1"/>
                </a:solidFill>
                <a:latin typeface="Calibri"/>
                <a:ea typeface="Calibri"/>
                <a:cs typeface="Calibri"/>
                <a:sym typeface="Calibri"/>
              </a:rPr>
              <a:t>Business Objects </a:t>
            </a:r>
          </a:p>
          <a:p>
            <a:pPr algn="l" rtl="0" lvl="0" marR="0" indent="508000" marL="0">
              <a:lnSpc>
                <a:spcPct val="100000"/>
              </a:lnSpc>
              <a:spcBef>
                <a:spcPts val="64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IBM Information Server (Datastage) </a:t>
            </a:r>
            <a:r>
              <a:rPr strike="noStrike" u="none" b="0" cap="none" baseline="0" sz="3200" lang="en-US" i="1">
                <a:solidFill>
                  <a:schemeClr val="dk1"/>
                </a:solidFill>
                <a:latin typeface="Calibri"/>
                <a:ea typeface="Calibri"/>
                <a:cs typeface="Calibri"/>
                <a:sym typeface="Calibri"/>
              </a:rPr>
              <a:t> IBM </a:t>
            </a:r>
          </a:p>
          <a:p>
            <a:pPr algn="l" rtl="0" lvl="0" marR="0" indent="508000" marL="0">
              <a:lnSpc>
                <a:spcPct val="100000"/>
              </a:lnSpc>
              <a:spcBef>
                <a:spcPts val="64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SAS Data Integration Studio       </a:t>
            </a:r>
            <a:r>
              <a:rPr strike="noStrike" u="none" b="0" cap="none" baseline="0" sz="3200" lang="en-US" i="1">
                <a:solidFill>
                  <a:schemeClr val="dk1"/>
                </a:solidFill>
                <a:latin typeface="Calibri"/>
                <a:ea typeface="Calibri"/>
                <a:cs typeface="Calibri"/>
                <a:sym typeface="Calibri"/>
              </a:rPr>
              <a:t>SAS Institute </a:t>
            </a:r>
          </a:p>
          <a:p>
            <a:pPr algn="l" rtl="0" lvl="0" marR="0" indent="508000" marL="0">
              <a:lnSpc>
                <a:spcPct val="100000"/>
              </a:lnSpc>
              <a:spcBef>
                <a:spcPts val="64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PowerCenter                               </a:t>
            </a:r>
            <a:r>
              <a:rPr strike="noStrike" u="none" b="0" cap="none" baseline="0" sz="3200" lang="en-US" i="1">
                <a:solidFill>
                  <a:schemeClr val="dk1"/>
                </a:solidFill>
                <a:latin typeface="Calibri"/>
                <a:ea typeface="Calibri"/>
                <a:cs typeface="Calibri"/>
                <a:sym typeface="Calibri"/>
              </a:rPr>
              <a:t> Informatica   </a:t>
            </a:r>
            <a:r>
              <a:rPr strike="noStrike" u="none" b="0" cap="none" baseline="0" sz="3200" lang="en-US" i="0">
                <a:solidFill>
                  <a:schemeClr val="dk1"/>
                </a:solidFill>
                <a:latin typeface="Calibri"/>
                <a:ea typeface="Calibri"/>
                <a:cs typeface="Calibri"/>
                <a:sym typeface="Calibri"/>
              </a:rPr>
              <a:t>  </a:t>
            </a:r>
          </a:p>
          <a:p>
            <a:pPr algn="l" rtl="0" lvl="0" marR="0" indent="508000" marL="0">
              <a:lnSpc>
                <a:spcPct val="100000"/>
              </a:lnSpc>
              <a:spcBef>
                <a:spcPts val="640"/>
              </a:spcBef>
              <a:spcAft>
                <a:spcPts val="0"/>
              </a:spcAft>
              <a:buClr>
                <a:schemeClr val="dk1"/>
              </a:buClr>
              <a:buSzPct val="100000"/>
              <a:buFont typeface="Calibri"/>
              <a:buAutoNum type="arabicPeriod"/>
            </a:pPr>
            <a:r>
              <a:rPr strike="noStrike" u="none" b="0" cap="none" baseline="0" sz="3200" lang="en-US" i="0">
                <a:solidFill>
                  <a:schemeClr val="dk1"/>
                </a:solidFill>
                <a:latin typeface="Calibri"/>
                <a:ea typeface="Calibri"/>
                <a:cs typeface="Calibri"/>
                <a:sym typeface="Calibri"/>
              </a:rPr>
              <a:t>Data Manager/Decision Stream    </a:t>
            </a:r>
            <a:r>
              <a:rPr strike="noStrike" u="none" b="0" cap="none" baseline="0" sz="3200" lang="en-US" i="1">
                <a:solidFill>
                  <a:schemeClr val="dk1"/>
                </a:solidFill>
                <a:latin typeface="Calibri"/>
                <a:ea typeface="Calibri"/>
                <a:cs typeface="Calibri"/>
                <a:sym typeface="Calibri"/>
              </a:rPr>
              <a:t>IBM</a:t>
            </a: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y="0" x="0"/>
          <a:ext cy="0" cx="0"/>
          <a:chOff y="0" x="0"/>
          <a:chExt cy="0" cx="0"/>
        </a:xfrm>
      </p:grpSpPr>
      <p:sp>
        <p:nvSpPr>
          <p:cNvPr id="94" name="Shape 94"/>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 Business Audience</a:t>
            </a:r>
          </a:p>
        </p:txBody>
      </p:sp>
      <p:sp>
        <p:nvSpPr>
          <p:cNvPr id="95" name="Shape 95"/>
          <p:cNvSpPr txBox="1"/>
          <p:nvPr>
            <p:ph idx="1" type="body"/>
          </p:nvPr>
        </p:nvSpPr>
        <p:spPr>
          <a:xfrm>
            <a:off y="1600200" x="1828800"/>
            <a:ext cy="3505200" cx="65532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Corporate executives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Marketing and Sales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Finance</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Production management</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Human Resources </a:t>
            </a:r>
          </a:p>
        </p:txBody>
      </p:sp>
    </p:spTree>
  </p:cSld>
  <p:clrMapOvr>
    <a:masterClrMapping/>
  </p:clrMapOvr>
  <p:transition spd="slow">
    <p:cut/>
  </p:transition>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4" name="Shape 534"/>
        <p:cNvGrpSpPr/>
        <p:nvPr/>
      </p:nvGrpSpPr>
      <p:grpSpPr>
        <a:xfrm>
          <a:off y="0" x="0"/>
          <a:ext cy="0" cx="0"/>
          <a:chOff y="0" x="0"/>
          <a:chExt cy="0" cx="0"/>
        </a:xfrm>
      </p:grpSpPr>
      <p:sp>
        <p:nvSpPr>
          <p:cNvPr id="535" name="Shape 535"/>
          <p:cNvSpPr txBox="1"/>
          <p:nvPr>
            <p:ph type="title"/>
          </p:nvPr>
        </p:nvSpPr>
        <p:spPr>
          <a:xfrm>
            <a:off y="274637" x="457200"/>
            <a:ext cy="944562"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1" cap="none" baseline="0" sz="4400" lang="en-US" i="0">
                <a:solidFill>
                  <a:schemeClr val="dk1"/>
                </a:solidFill>
                <a:latin typeface="Calibri"/>
                <a:ea typeface="Calibri"/>
                <a:cs typeface="Calibri"/>
                <a:sym typeface="Calibri"/>
              </a:rPr>
              <a:t>ETL Testing </a:t>
            </a:r>
          </a:p>
        </p:txBody>
      </p:sp>
      <p:sp>
        <p:nvSpPr>
          <p:cNvPr id="536" name="Shape 536"/>
          <p:cNvSpPr txBox="1"/>
          <p:nvPr>
            <p:ph idx="1" type="body"/>
          </p:nvPr>
        </p:nvSpPr>
        <p:spPr>
          <a:xfrm>
            <a:off y="1600200" x="304800"/>
            <a:ext cy="5029199" cx="8381999"/>
          </a:xfrm>
          <a:prstGeom prst="rect">
            <a:avLst/>
          </a:prstGeom>
          <a:noFill/>
          <a:ln>
            <a:noFill/>
          </a:ln>
        </p:spPr>
        <p:txBody>
          <a:bodyPr bIns="91425" rIns="91425" lIns="91425" tIns="91425" anchor="t" anchorCtr="0">
            <a:noAutofit/>
          </a:bodyPr>
          <a:lstStyle/>
          <a:p>
            <a:pPr algn="l" rtl="0" lvl="0" marR="0" indent="-463550" marL="577850">
              <a:lnSpc>
                <a:spcPct val="100000"/>
              </a:lnSpc>
              <a:spcBef>
                <a:spcPts val="0"/>
              </a:spcBef>
              <a:spcAft>
                <a:spcPts val="0"/>
              </a:spcAft>
              <a:buClr>
                <a:schemeClr val="dk1"/>
              </a:buClr>
              <a:buSzPct val="100000"/>
              <a:buFont typeface="Calibri"/>
              <a:buAutoNum type="arabicParenR"/>
            </a:pPr>
            <a:r>
              <a:rPr strike="noStrike" u="none" b="0" cap="none" baseline="0" sz="2400" lang="en-US" i="0">
                <a:solidFill>
                  <a:schemeClr val="dk1"/>
                </a:solidFill>
                <a:latin typeface="Calibri"/>
                <a:ea typeface="Calibri"/>
                <a:cs typeface="Calibri"/>
                <a:sym typeface="Calibri"/>
              </a:rPr>
              <a:t>Verify that data is transformed correctly according to various business requirements and rules.</a:t>
            </a:r>
          </a:p>
          <a:p>
            <a:pPr algn="l" rtl="0" lvl="0" marR="0" indent="-463550" marL="57785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2) Make sure that all projected data is loaded into the data warehouse without any data loss and truncation.</a:t>
            </a:r>
          </a:p>
          <a:p>
            <a:pPr algn="l" rtl="0" lvl="0" marR="0" indent="-463550" marL="57785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3) Make sure that ETL application appropriately rejects, replaces with default values and reports invalid data</a:t>
            </a:r>
          </a:p>
          <a:p>
            <a:pPr algn="l" rtl="0" lvl="0" marR="0" indent="-463550" marL="57785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4) Make sure that data is loaded in data warehouse within prescribed and expected time frames to confirm improved performance and scalability.</a:t>
            </a:r>
          </a:p>
          <a:p>
            <a:pPr algn="l" rtl="0" lvl="0" marR="0" indent="-463550" marL="577850">
              <a:lnSpc>
                <a:spcPct val="100000"/>
              </a:lnSpc>
              <a:spcBef>
                <a:spcPts val="64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5) Perform ETL performance testing</a:t>
            </a:r>
          </a:p>
          <a:p>
            <a:pPr algn="l" rtl="0" lvl="0" marR="0" indent="-463550" marL="577850">
              <a:lnSpc>
                <a:spcPct val="100000"/>
              </a:lnSpc>
              <a:spcBef>
                <a:spcPts val="64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Apart from these main ETL testing tasks  other testing methods like integration testing and user acceptance testing is also carried out to make sure everything is smooth and reliable.</a:t>
            </a:r>
          </a:p>
          <a:p>
            <a:r>
              <a:t/>
            </a:r>
          </a:p>
        </p:txBody>
      </p:sp>
    </p:spTree>
  </p:cSld>
  <p:clrMapOvr>
    <a:masterClrMapping/>
  </p:clrMapOvr>
  <p:transition spd="slow">
    <p:cut/>
  </p:transition>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0" name="Shape 540"/>
        <p:cNvGrpSpPr/>
        <p:nvPr/>
      </p:nvGrpSpPr>
      <p:grpSpPr>
        <a:xfrm>
          <a:off y="0" x="0"/>
          <a:ext cy="0" cx="0"/>
          <a:chOff y="0" x="0"/>
          <a:chExt cy="0" cx="0"/>
        </a:xfrm>
      </p:grpSpPr>
      <p:sp>
        <p:nvSpPr>
          <p:cNvPr id="541" name="Shape 541"/>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Data Validation Exercise  </a:t>
            </a:r>
          </a:p>
        </p:txBody>
      </p:sp>
      <p:sp>
        <p:nvSpPr>
          <p:cNvPr id="542" name="Shape 542"/>
          <p:cNvSpPr txBox="1"/>
          <p:nvPr>
            <p:ph idx="1" type="body"/>
          </p:nvPr>
        </p:nvSpPr>
        <p:spPr>
          <a:xfrm>
            <a:off y="1600200" x="457200"/>
            <a:ext cy="449580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p>
          <a:p>
            <a:r>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Validate Calendar Dimension Data within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DIM_DATE  table </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7" name="Shape 547"/>
        <p:cNvGrpSpPr/>
        <p:nvPr/>
      </p:nvGrpSpPr>
      <p:grpSpPr>
        <a:xfrm>
          <a:off y="0" x="0"/>
          <a:ext cy="0" cx="0"/>
          <a:chOff y="0" x="0"/>
          <a:chExt cy="0" cx="0"/>
        </a:xfrm>
      </p:grpSpPr>
      <p:sp>
        <p:nvSpPr>
          <p:cNvPr id="548" name="Shape 548"/>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BI SaaS Video</a:t>
            </a:r>
          </a:p>
        </p:txBody>
      </p:sp>
      <p:sp>
        <p:nvSpPr>
          <p:cNvPr id="549" name="Shape 549"/>
          <p:cNvSpPr txBox="1"/>
          <p:nvPr>
            <p:ph idx="1" type="body"/>
          </p:nvPr>
        </p:nvSpPr>
        <p:spPr>
          <a:xfrm>
            <a:off y="1600200" x="457200"/>
            <a:ext cy="4525960" cx="8229600"/>
          </a:xfrm>
          <a:prstGeom prst="rect">
            <a:avLst/>
          </a:prstGeom>
          <a:noFill/>
          <a:ln>
            <a:noFill/>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1800" lang="en-US" i="0">
                <a:solidFill>
                  <a:schemeClr val="dk1"/>
                </a:solidFill>
                <a:latin typeface="Calibri"/>
                <a:ea typeface="Calibri"/>
                <a:cs typeface="Calibri"/>
                <a:sym typeface="Calibri"/>
              </a:rPr>
              <a:t> </a:t>
            </a:r>
          </a:p>
          <a:p>
            <a:pPr algn="l" rtl="0" lvl="0" marR="0" indent="0" marL="0">
              <a:lnSpc>
                <a:spcPct val="100000"/>
              </a:lnSpc>
              <a:spcBef>
                <a:spcPts val="640"/>
              </a:spcBef>
              <a:spcAft>
                <a:spcPts val="0"/>
              </a:spcAft>
              <a:buClr>
                <a:schemeClr val="dk1"/>
              </a:buClr>
              <a:buSzPct val="98958"/>
              <a:buFont typeface="Calibri"/>
              <a:buChar char="•"/>
            </a:pPr>
            <a:r>
              <a:rPr strike="noStrike" u="sng" b="0" cap="none" baseline="0" sz="3200" lang="en-US" i="0">
                <a:solidFill>
                  <a:schemeClr val="dk1"/>
                </a:solidFill>
                <a:latin typeface="Calibri"/>
                <a:ea typeface="Calibri"/>
                <a:cs typeface="Calibri"/>
                <a:sym typeface="Calibri"/>
              </a:rPr>
              <a:t>http://www.jaspersoft.com/thanks-jaspersoft-at-a-glance</a:t>
            </a:r>
          </a:p>
          <a:p>
            <a:pPr algn="l" rtl="0" lvl="0" marR="0" indent="0" marL="0">
              <a:lnSpc>
                <a:spcPct val="100000"/>
              </a:lnSpc>
              <a:spcBef>
                <a:spcPts val="640"/>
              </a:spcBef>
              <a:spcAft>
                <a:spcPts val="0"/>
              </a:spcAft>
              <a:buClr>
                <a:schemeClr val="dk1"/>
              </a:buClr>
              <a:buSzPct val="98958"/>
              <a:buFont typeface="Calibri"/>
              <a:buChar char="•"/>
            </a:pPr>
            <a:r>
              <a:rPr strike="noStrike" u="sng" b="0" cap="none" baseline="0" sz="3200" lang="en-US" i="0">
                <a:solidFill>
                  <a:schemeClr val="dk1"/>
                </a:solidFill>
                <a:latin typeface="Calibri"/>
                <a:ea typeface="Calibri"/>
                <a:cs typeface="Calibri"/>
                <a:sym typeface="Calibri"/>
              </a:rPr>
              <a:t>http://www.birst.com </a:t>
            </a:r>
          </a:p>
          <a:p>
            <a:pPr algn="l" rtl="0" lvl="0" marR="0" indent="0" marL="0">
              <a:lnSpc>
                <a:spcPct val="100000"/>
              </a:lnSpc>
              <a:spcBef>
                <a:spcPts val="640"/>
              </a:spcBef>
              <a:spcAft>
                <a:spcPts val="0"/>
              </a:spcAft>
              <a:buClr>
                <a:schemeClr val="dk1"/>
              </a:buClr>
              <a:buSzPct val="98958"/>
              <a:buFont typeface="Calibri"/>
              <a:buChar char="•"/>
            </a:pPr>
            <a:r>
              <a:rPr strike="noStrike" u="sng" b="0" cap="none" baseline="0" sz="3200" lang="en-US" i="0">
                <a:solidFill>
                  <a:schemeClr val="dk1"/>
                </a:solidFill>
                <a:latin typeface="Calibri"/>
                <a:ea typeface="Calibri"/>
                <a:cs typeface="Calibri"/>
                <a:sym typeface="Calibri"/>
              </a:rPr>
              <a:t>http://www.pentaho.com/get-started/#video</a:t>
            </a:r>
          </a:p>
          <a:p>
            <a:r>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y="0" x="0"/>
          <a:ext cy="0" cx="0"/>
          <a:chOff y="0" x="0"/>
          <a:chExt cy="0" cx="0"/>
        </a:xfrm>
      </p:grpSpPr>
      <p:sp>
        <p:nvSpPr>
          <p:cNvPr id="100" name="Shape 100"/>
          <p:cNvSpPr txBox="1"/>
          <p:nvPr>
            <p:ph type="title"/>
          </p:nvPr>
        </p:nvSpPr>
        <p:spPr>
          <a:xfrm>
            <a:off y="274637" x="457200"/>
            <a:ext cy="1143000" cx="8229600"/>
          </a:xfrm>
          <a:prstGeom prst="rect">
            <a:avLst/>
          </a:prstGeom>
          <a:noFill/>
          <a:ln w="9525" cap="rnd">
            <a:solidFill>
              <a:srgbClr val="C00000"/>
            </a:solidFill>
            <a:prstDash val="solid"/>
            <a:miter/>
            <a:headEnd w="med" len="med" type="none"/>
            <a:tailEnd w="med" len="med" type="none"/>
          </a:ln>
        </p:spPr>
        <p:txBody>
          <a:bodyPr bIns="45700" rIns="91425" lIns="91425" tIns="45700" anchor="ctr" anchorCtr="0">
            <a:noAutofit/>
          </a:bodyPr>
          <a:lstStyle/>
          <a:p>
            <a:pPr algn="ctr" rtl="0" lvl="0" marR="0" indent="0" marL="0">
              <a:lnSpc>
                <a:spcPct val="100000"/>
              </a:lnSpc>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Business Perspective </a:t>
            </a:r>
          </a:p>
        </p:txBody>
      </p:sp>
      <p:sp>
        <p:nvSpPr>
          <p:cNvPr id="101" name="Shape 101"/>
          <p:cNvSpPr txBox="1"/>
          <p:nvPr>
            <p:ph idx="1" type="body"/>
          </p:nvPr>
        </p:nvSpPr>
        <p:spPr>
          <a:xfrm>
            <a:off y="1600200" x="457200"/>
            <a:ext cy="4525960" cx="8229600"/>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0"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BI provides answers to basic business questions:</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“What are my top five products?”</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“How do my sales this year compare sales last year?”</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“What is the 3-month moving average of my sales?”</a:t>
            </a:r>
          </a:p>
          <a:p>
            <a:pPr algn="l" rtl="0" lvl="0" marR="0" indent="0" marL="0">
              <a:lnSpc>
                <a:spcPct val="100000"/>
              </a:lnSpc>
              <a:spcBef>
                <a:spcPts val="64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    Probing analytical questions:</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“Why are my sales down in this region?”</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“What  can we predict for sales next quarter ?”</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“What Factors can we alter to improve the sales forecast?”</a:t>
            </a:r>
          </a:p>
          <a:p>
            <a:pPr algn="l" rtl="0" lvl="0" marR="0" indent="0" marL="0">
              <a:lnSpc>
                <a:spcPct val="100000"/>
              </a:lnSpc>
              <a:spcBef>
                <a:spcPts val="640"/>
              </a:spcBef>
              <a:spcAft>
                <a:spcPts val="0"/>
              </a:spcAft>
              <a:buClr>
                <a:schemeClr val="dk1"/>
              </a:buClr>
              <a:buSzPct val="101851"/>
              <a:buFont typeface="Calibri"/>
              <a:buChar char="•"/>
            </a:pPr>
            <a:r>
              <a:rPr strike="noStrike" u="none" b="0" cap="none" baseline="0" sz="1800" lang="en-US" i="0">
                <a:solidFill>
                  <a:schemeClr val="dk1"/>
                </a:solidFill>
                <a:latin typeface="Calibri"/>
                <a:ea typeface="Calibri"/>
                <a:cs typeface="Calibri"/>
                <a:sym typeface="Calibri"/>
              </a:rPr>
              <a:t>“How will our margins improve if we run this promotion?”</a:t>
            </a:r>
          </a:p>
          <a:p>
            <a:r>
              <a:t/>
            </a:r>
          </a:p>
          <a:p>
            <a:r>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y="0" x="0"/>
          <a:ext cy="0" cx="0"/>
          <a:chOff y="0" x="0"/>
          <a:chExt cy="0" cx="0"/>
        </a:xfrm>
      </p:grpSpPr>
      <p:sp>
        <p:nvSpPr>
          <p:cNvPr id="106" name="Shape 106"/>
          <p:cNvSpPr txBox="1"/>
          <p:nvPr/>
        </p:nvSpPr>
        <p:spPr>
          <a:xfrm>
            <a:off y="1143000" x="838200"/>
            <a:ext cy="4498975" cx="7391399"/>
          </a:xfrm>
          <a:prstGeom prst="rect">
            <a:avLst/>
          </a:prstGeom>
          <a:noFill/>
          <a:ln w="9525" cap="rnd">
            <a:solidFill>
              <a:srgbClr val="002060"/>
            </a:solidFill>
            <a:prstDash val="solid"/>
            <a:miter/>
            <a:headEnd w="med" len="med" type="none"/>
            <a:tailEnd w="med" len="med" type="none"/>
          </a:ln>
        </p:spPr>
        <p:txBody>
          <a:bodyPr bIns="45700" rIns="91425" lIns="91425" tIns="45700" anchor="t" anchorCtr="0">
            <a:noAutofit/>
          </a:bodyPr>
          <a:lstStyle/>
          <a:p>
            <a:pPr algn="l" rtl="0" lvl="1" marR="0" indent="0" marL="0">
              <a:lnSpc>
                <a:spcPct val="100000"/>
              </a:lnSpc>
              <a:spcBef>
                <a:spcPts val="0"/>
              </a:spcBef>
              <a:spcAft>
                <a:spcPts val="0"/>
              </a:spcAft>
              <a:buClr>
                <a:schemeClr val="dk1"/>
              </a:buClr>
              <a:buSzPct val="25000"/>
              <a:buFont typeface="Calibri"/>
              <a:buNone/>
            </a:pPr>
            <a:r>
              <a:rPr strike="noStrike" u="none" b="0" cap="none" baseline="0" sz="2800" lang="en-US" i="0">
                <a:solidFill>
                  <a:schemeClr val="dk1"/>
                </a:solidFill>
                <a:latin typeface="Calibri"/>
                <a:ea typeface="Calibri"/>
                <a:cs typeface="Calibri"/>
                <a:sym typeface="Calibri"/>
              </a:rPr>
              <a:t>Getting the answers to these questions involves BI apps and tools:</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Access to summary historical and current data</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Calculations on the data</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Time-series Reporting</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Forecasting </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Price Change Modeling</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What-if analysis</a:t>
            </a:r>
          </a:p>
          <a:p>
            <a:pPr algn="l" rtl="0" lvl="1" marR="0" indent="736600" marL="0">
              <a:lnSpc>
                <a:spcPct val="100000"/>
              </a:lnSpc>
              <a:spcBef>
                <a:spcPts val="480"/>
              </a:spcBef>
              <a:spcAft>
                <a:spcPts val="0"/>
              </a:spcAft>
              <a:buClr>
                <a:schemeClr val="dk1"/>
              </a:buClr>
              <a:buSzPct val="100694"/>
              <a:buFont typeface="Calibri"/>
              <a:buChar char="•"/>
            </a:pPr>
            <a:r>
              <a:rPr strike="noStrike" u="none" b="0" cap="none" baseline="0" sz="2400" lang="en-US" i="0">
                <a:solidFill>
                  <a:schemeClr val="dk1"/>
                </a:solidFill>
                <a:latin typeface="Calibri"/>
                <a:ea typeface="Calibri"/>
                <a:cs typeface="Calibri"/>
                <a:sym typeface="Calibri"/>
              </a:rPr>
              <a:t>Data Mining</a:t>
            </a:r>
          </a:p>
          <a:p>
            <a:pPr algn="l" rtl="0" lvl="1" marR="0" indent="736600" marL="0">
              <a:lnSpc>
                <a:spcPct val="100000"/>
              </a:lnSpc>
              <a:spcBef>
                <a:spcPts val="480"/>
              </a:spcBef>
              <a:spcAft>
                <a:spcPts val="0"/>
              </a:spcAft>
              <a:buClr>
                <a:schemeClr val="dk1"/>
              </a:buClr>
              <a:buSzPct val="25000"/>
              <a:buFont typeface="Calibri"/>
              <a:buNone/>
            </a:pPr>
            <a:r>
              <a:rPr strike="noStrike" u="none" b="0" cap="none" baseline="0" sz="24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4F81BD"/>
      </a:accent4>
      <a:accent5>
        <a:srgbClr val="C0504D"/>
      </a:accent5>
      <a:accent6>
        <a:srgbClr val="FFFFFF"/>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