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61" r:id="rId5"/>
    <p:sldId id="260" r:id="rId6"/>
    <p:sldId id="283" r:id="rId7"/>
    <p:sldId id="285" r:id="rId8"/>
    <p:sldId id="286" r:id="rId9"/>
    <p:sldId id="282" r:id="rId10"/>
    <p:sldId id="264" r:id="rId11"/>
    <p:sldId id="263" r:id="rId12"/>
    <p:sldId id="267" r:id="rId13"/>
    <p:sldId id="266" r:id="rId14"/>
    <p:sldId id="268" r:id="rId15"/>
    <p:sldId id="269" r:id="rId16"/>
    <p:sldId id="270" r:id="rId17"/>
    <p:sldId id="271" r:id="rId18"/>
    <p:sldId id="278" r:id="rId19"/>
    <p:sldId id="279" r:id="rId20"/>
    <p:sldId id="277"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DD98680-C117-4D05-A5CB-96977407C559}">
          <p14:sldIdLst>
            <p14:sldId id="256"/>
            <p14:sldId id="257"/>
            <p14:sldId id="258"/>
            <p14:sldId id="261"/>
            <p14:sldId id="260"/>
            <p14:sldId id="283"/>
            <p14:sldId id="285"/>
            <p14:sldId id="286"/>
            <p14:sldId id="282"/>
            <p14:sldId id="264"/>
            <p14:sldId id="263"/>
          </p14:sldIdLst>
        </p14:section>
        <p14:section name="Type of test" id="{DA872656-D27E-415C-93F9-7CF399BC44F7}">
          <p14:sldIdLst>
            <p14:sldId id="267"/>
            <p14:sldId id="266"/>
            <p14:sldId id="268"/>
            <p14:sldId id="269"/>
            <p14:sldId id="270"/>
            <p14:sldId id="271"/>
            <p14:sldId id="278"/>
            <p14:sldId id="279"/>
            <p14:sldId id="277"/>
            <p14:sldId id="280"/>
            <p14:sldId id="28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7" d="100"/>
          <a:sy n="57" d="100"/>
        </p:scale>
        <p:origin x="1238" y="19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4007464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7D9E72-C150-45DD-ABA6-4DB332EB7617}" type="datetimeFigureOut">
              <a:rPr lang="en-US" smtClean="0"/>
              <a:t>4/2/2018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313973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1626398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FF25E-B6B5-4E91-8022-5C26E0E00401}"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014664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1712921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37D9E72-C150-45DD-ABA6-4DB332EB7617}" type="datetimeFigureOut">
              <a:rPr lang="en-US" smtClean="0"/>
              <a:t>4/2/2018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2840351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37D9E72-C150-45DD-ABA6-4DB332EB7617}" type="datetimeFigureOut">
              <a:rPr lang="en-US" smtClean="0"/>
              <a:t>4/2/2018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3529949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33601112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2854265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3583734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3350258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7D9E72-C150-45DD-ABA6-4DB332EB7617}" type="datetimeFigureOut">
              <a:rPr lang="en-US" smtClean="0"/>
              <a:t>4/2/2018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316842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7D9E72-C150-45DD-ABA6-4DB332EB7617}" type="datetimeFigureOut">
              <a:rPr lang="en-US" smtClean="0"/>
              <a:t>4/2/2018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2668531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130006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55858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C37D9E72-C150-45DD-ABA6-4DB332EB7617}" type="datetimeFigureOut">
              <a:rPr lang="en-US" smtClean="0"/>
              <a:t>4/2/2018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1794435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7D9E72-C150-45DD-ABA6-4DB332EB7617}" type="datetimeFigureOut">
              <a:rPr lang="en-US" smtClean="0"/>
              <a:t>4/2/2018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6FF25E-B6B5-4E91-8022-5C26E0E00401}" type="slidenum">
              <a:rPr lang="en-US" smtClean="0"/>
              <a:t>‹#›</a:t>
            </a:fld>
            <a:endParaRPr lang="en-US"/>
          </a:p>
        </p:txBody>
      </p:sp>
    </p:spTree>
    <p:extLst>
      <p:ext uri="{BB962C8B-B14F-4D97-AF65-F5344CB8AC3E}">
        <p14:creationId xmlns:p14="http://schemas.microsoft.com/office/powerpoint/2010/main" val="2139233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37D9E72-C150-45DD-ABA6-4DB332EB7617}" type="datetimeFigureOut">
              <a:rPr lang="en-US" smtClean="0"/>
              <a:t>4/2/2018</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26FF25E-B6B5-4E91-8022-5C26E0E00401}" type="slidenum">
              <a:rPr lang="en-US" smtClean="0"/>
              <a:t>‹#›</a:t>
            </a:fld>
            <a:endParaRPr lang="en-US"/>
          </a:p>
        </p:txBody>
      </p:sp>
    </p:spTree>
    <p:extLst>
      <p:ext uri="{BB962C8B-B14F-4D97-AF65-F5344CB8AC3E}">
        <p14:creationId xmlns:p14="http://schemas.microsoft.com/office/powerpoint/2010/main" val="2962003875"/>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guides.github.com/activities/hello-world/"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543052"/>
            <a:ext cx="6619244" cy="2201779"/>
          </a:xfrm>
        </p:spPr>
        <p:txBody>
          <a:bodyPr/>
          <a:lstStyle/>
          <a:p>
            <a:r>
              <a:rPr lang="en-US" dirty="0"/>
              <a:t>Continuous Integration </a:t>
            </a:r>
          </a:p>
        </p:txBody>
      </p:sp>
      <p:sp>
        <p:nvSpPr>
          <p:cNvPr id="3" name="Subtitle 2"/>
          <p:cNvSpPr>
            <a:spLocks noGrp="1"/>
          </p:cNvSpPr>
          <p:nvPr>
            <p:ph type="subTitle" idx="1"/>
          </p:nvPr>
        </p:nvSpPr>
        <p:spPr>
          <a:xfrm>
            <a:off x="866216" y="3744831"/>
            <a:ext cx="6619244" cy="1341521"/>
          </a:xfrm>
        </p:spPr>
        <p:txBody>
          <a:bodyPr>
            <a:normAutofit/>
          </a:bodyPr>
          <a:lstStyle/>
          <a:p>
            <a:r>
              <a:rPr lang="fr-FR" sz="3000" i="1" dirty="0" err="1"/>
              <a:t>Continuous</a:t>
            </a:r>
            <a:r>
              <a:rPr lang="fr-FR" sz="3000" i="1" dirty="0"/>
              <a:t> </a:t>
            </a:r>
            <a:r>
              <a:rPr lang="fr-FR" sz="3000" i="1" dirty="0" err="1"/>
              <a:t>Integration</a:t>
            </a:r>
            <a:r>
              <a:rPr lang="fr-FR" sz="3000" i="1" dirty="0"/>
              <a:t> in Agile </a:t>
            </a:r>
            <a:r>
              <a:rPr lang="fr-FR" sz="3000" i="1" dirty="0" err="1"/>
              <a:t>environment</a:t>
            </a:r>
            <a:endParaRPr lang="en-US" sz="3000" i="1" dirty="0"/>
          </a:p>
        </p:txBody>
      </p:sp>
    </p:spTree>
    <p:extLst>
      <p:ext uri="{BB962C8B-B14F-4D97-AF65-F5344CB8AC3E}">
        <p14:creationId xmlns:p14="http://schemas.microsoft.com/office/powerpoint/2010/main" val="691672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325020" y="1684421"/>
            <a:ext cx="2863348" cy="4494730"/>
          </a:xfrm>
        </p:spPr>
        <p:txBody>
          <a:bodyPr>
            <a:noAutofit/>
          </a:bodyPr>
          <a:lstStyle/>
          <a:p>
            <a:r>
              <a:rPr lang="en-US" sz="2400" dirty="0" smtClean="0"/>
              <a:t>Testing Methods</a:t>
            </a:r>
            <a:endParaRPr lang="en-US" sz="2400" dirty="0"/>
          </a:p>
          <a:p>
            <a:r>
              <a:rPr lang="en-US" dirty="0" smtClean="0"/>
              <a:t>Development </a:t>
            </a:r>
            <a:r>
              <a:rPr lang="en-US" dirty="0"/>
              <a:t>(BDD)</a:t>
            </a:r>
          </a:p>
          <a:p>
            <a:r>
              <a:rPr lang="en-US" dirty="0"/>
              <a:t>•	Behavior Driven </a:t>
            </a:r>
          </a:p>
          <a:p>
            <a:r>
              <a:rPr lang="en-US" dirty="0"/>
              <a:t>(Cucumber test framework)</a:t>
            </a:r>
          </a:p>
          <a:p>
            <a:r>
              <a:rPr lang="en-US" dirty="0"/>
              <a:t>	Development (ATDD)</a:t>
            </a:r>
          </a:p>
          <a:p>
            <a:r>
              <a:rPr lang="en-US" dirty="0"/>
              <a:t>•	Acceptance Test Driven</a:t>
            </a:r>
          </a:p>
          <a:p>
            <a:r>
              <a:rPr lang="en-US" dirty="0"/>
              <a:t>Some key words to know </a:t>
            </a:r>
          </a:p>
          <a:p>
            <a:r>
              <a:rPr lang="en-US" dirty="0"/>
              <a:t>	•	Product Owner</a:t>
            </a:r>
          </a:p>
          <a:p>
            <a:r>
              <a:rPr lang="en-US" dirty="0"/>
              <a:t>	•	Scrum Master</a:t>
            </a:r>
          </a:p>
          <a:p>
            <a:r>
              <a:rPr lang="en-US" dirty="0"/>
              <a:t>	•	Developers</a:t>
            </a:r>
          </a:p>
          <a:p>
            <a:r>
              <a:rPr lang="en-US" dirty="0"/>
              <a:t>	•	Automation Engineers</a:t>
            </a:r>
          </a:p>
          <a:p>
            <a:r>
              <a:rPr lang="en-US" dirty="0"/>
              <a:t>	•	Testers</a:t>
            </a:r>
          </a:p>
          <a:p>
            <a:r>
              <a:rPr lang="en-US" dirty="0"/>
              <a:t>	•	Sprint</a:t>
            </a:r>
          </a:p>
          <a:p>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09244" y="2334127"/>
            <a:ext cx="2857500" cy="2093494"/>
          </a:xfrm>
        </p:spPr>
      </p:pic>
      <p:sp>
        <p:nvSpPr>
          <p:cNvPr id="2" name="Title 1"/>
          <p:cNvSpPr>
            <a:spLocks noGrp="1"/>
          </p:cNvSpPr>
          <p:nvPr>
            <p:ph type="title"/>
          </p:nvPr>
        </p:nvSpPr>
        <p:spPr>
          <a:xfrm>
            <a:off x="325020" y="96253"/>
            <a:ext cx="2551462" cy="1792705"/>
          </a:xfrm>
        </p:spPr>
        <p:txBody>
          <a:bodyPr/>
          <a:lstStyle/>
          <a:p>
            <a:r>
              <a:rPr lang="en-US" sz="2000" dirty="0" smtClean="0"/>
              <a:t/>
            </a:r>
            <a:br>
              <a:rPr lang="en-US" sz="2000" dirty="0" smtClean="0"/>
            </a:br>
            <a:r>
              <a:rPr lang="en-US" dirty="0" smtClean="0"/>
              <a:t>Agile Methodologies</a:t>
            </a:r>
            <a:r>
              <a:rPr lang="en-US" sz="2000" dirty="0"/>
              <a:t/>
            </a:r>
            <a:br>
              <a:rPr lang="en-US" sz="2000" dirty="0"/>
            </a:br>
            <a:r>
              <a:rPr lang="en-US" sz="2000" dirty="0"/>
              <a:t>Scrum</a:t>
            </a:r>
            <a:br>
              <a:rPr lang="en-US" sz="2000" dirty="0"/>
            </a:br>
            <a:r>
              <a:rPr lang="en-US" sz="2000" dirty="0"/>
              <a:t>Kanban</a:t>
            </a:r>
            <a:br>
              <a:rPr lang="en-US" sz="2000" dirty="0"/>
            </a:br>
            <a:endParaRPr lang="en-US" sz="2000" dirty="0"/>
          </a:p>
        </p:txBody>
      </p:sp>
    </p:spTree>
    <p:extLst>
      <p:ext uri="{BB962C8B-B14F-4D97-AF65-F5344CB8AC3E}">
        <p14:creationId xmlns:p14="http://schemas.microsoft.com/office/powerpoint/2010/main" val="1458887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crum-1024x760.jpg" descr="scrum-1024x760.jpg"/>
          <p:cNvPicPr>
            <a:picLocks noGrp="1" noChangeAspect="1"/>
          </p:cNvPicPr>
          <p:nvPr/>
        </p:nvPicPr>
        <p:blipFill rotWithShape="1">
          <a:blip r:embed="rId2">
            <a:extLst/>
          </a:blip>
          <a:srcRect l="-9531" t="-25387" r="-23013" b="-14897"/>
          <a:stretch/>
        </p:blipFill>
        <p:spPr>
          <a:xfrm>
            <a:off x="-794085" y="-1387642"/>
            <a:ext cx="11880515" cy="9063789"/>
          </a:xfrm>
          <a:prstGeom prst="rect">
            <a:avLst/>
          </a:prstGeom>
          <a:ln w="12700">
            <a:miter lim="400000"/>
          </a:ln>
          <a:extLst>
            <a:ext uri="{C572A759-6A51-4108-AA02-DFA0A04FC94B}">
              <ma14:wrappingTextBoxFlag xmlns:lc="http://schemas.openxmlformats.org/drawingml/2006/lockedCanvas" xmlns:ma14="http://schemas.microsoft.com/office/mac/drawingml/2011/main" xmlns="" val="1"/>
            </a:ext>
          </a:extLst>
        </p:spPr>
      </p:pic>
    </p:spTree>
    <p:extLst>
      <p:ext uri="{BB962C8B-B14F-4D97-AF65-F5344CB8AC3E}">
        <p14:creationId xmlns:p14="http://schemas.microsoft.com/office/powerpoint/2010/main" val="2548016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5170" y="1588168"/>
            <a:ext cx="7772400" cy="4524315"/>
          </a:xfrm>
          <a:prstGeom prst="rect">
            <a:avLst/>
          </a:prstGeom>
        </p:spPr>
        <p:txBody>
          <a:bodyPr wrap="square">
            <a:spAutoFit/>
          </a:bodyPr>
          <a:lstStyle/>
          <a:p>
            <a:pPr marL="342900" indent="-342900">
              <a:buFont typeface="Arial" panose="020B0604020202020204" pitchFamily="34" charset="0"/>
              <a:buChar char="•"/>
            </a:pPr>
            <a:r>
              <a:rPr lang="en-US" sz="2400" dirty="0" smtClean="0">
                <a:latin typeface="+mj-lt"/>
              </a:rPr>
              <a:t>	</a:t>
            </a:r>
            <a:r>
              <a:rPr lang="en-US" sz="2400" b="1" dirty="0" smtClean="0">
                <a:latin typeface="+mj-lt"/>
              </a:rPr>
              <a:t>Unit tests</a:t>
            </a:r>
            <a:r>
              <a:rPr lang="en-US" sz="2400" dirty="0" smtClean="0">
                <a:latin typeface="+mj-lt"/>
              </a:rPr>
              <a:t> are narrow in scope and typically verify the </a:t>
            </a:r>
            <a:r>
              <a:rPr lang="en-US" sz="2400" dirty="0" err="1" smtClean="0">
                <a:latin typeface="+mj-lt"/>
              </a:rPr>
              <a:t>behaviour</a:t>
            </a:r>
            <a:r>
              <a:rPr lang="en-US" sz="2400" dirty="0" smtClean="0">
                <a:latin typeface="+mj-lt"/>
              </a:rPr>
              <a:t> of individual methods or functions.</a:t>
            </a:r>
          </a:p>
          <a:p>
            <a:pPr marL="342900" indent="-342900">
              <a:buFont typeface="Arial" panose="020B0604020202020204" pitchFamily="34" charset="0"/>
              <a:buChar char="•"/>
            </a:pPr>
            <a:r>
              <a:rPr lang="en-US" sz="2400" dirty="0" smtClean="0">
                <a:latin typeface="+mj-lt"/>
              </a:rPr>
              <a:t>	</a:t>
            </a:r>
            <a:r>
              <a:rPr lang="en-US" sz="2400" b="1" dirty="0" smtClean="0">
                <a:latin typeface="+mj-lt"/>
              </a:rPr>
              <a:t>Integration tests</a:t>
            </a:r>
            <a:r>
              <a:rPr lang="en-US" sz="2400" dirty="0" smtClean="0">
                <a:latin typeface="+mj-lt"/>
              </a:rPr>
              <a:t> make sure that multiple components behave correctly together. This can involve several classes as well as testing the integration with other services.</a:t>
            </a:r>
          </a:p>
          <a:p>
            <a:pPr marL="342900" indent="-342900">
              <a:buFont typeface="Arial" panose="020B0604020202020204" pitchFamily="34" charset="0"/>
              <a:buChar char="•"/>
            </a:pPr>
            <a:r>
              <a:rPr lang="en-US" sz="2400" dirty="0" smtClean="0">
                <a:latin typeface="+mj-lt"/>
              </a:rPr>
              <a:t>	 </a:t>
            </a:r>
            <a:r>
              <a:rPr lang="en-US" sz="2400" b="1" dirty="0" smtClean="0">
                <a:latin typeface="+mj-lt"/>
              </a:rPr>
              <a:t>Acceptance tests</a:t>
            </a:r>
            <a:r>
              <a:rPr lang="en-US" sz="2400" dirty="0" smtClean="0">
                <a:latin typeface="+mj-lt"/>
              </a:rPr>
              <a:t> are similar to the integration tests but they focus on the business cases rather than the components themselves.</a:t>
            </a:r>
          </a:p>
          <a:p>
            <a:pPr marL="342900" indent="-342900">
              <a:buFont typeface="Arial" panose="020B0604020202020204" pitchFamily="34" charset="0"/>
              <a:buChar char="•"/>
            </a:pPr>
            <a:r>
              <a:rPr lang="en-US" sz="2400" dirty="0" smtClean="0">
                <a:latin typeface="+mj-lt"/>
              </a:rPr>
              <a:t>	</a:t>
            </a:r>
            <a:r>
              <a:rPr lang="en-US" sz="2400" b="1" dirty="0" smtClean="0">
                <a:latin typeface="+mj-lt"/>
              </a:rPr>
              <a:t> UI tests</a:t>
            </a:r>
            <a:r>
              <a:rPr lang="en-US" sz="2400" dirty="0" smtClean="0">
                <a:latin typeface="+mj-lt"/>
              </a:rPr>
              <a:t> will make sure that the application functions correctly from a user perspective.</a:t>
            </a:r>
            <a:endParaRPr lang="en-US" sz="2400" dirty="0">
              <a:latin typeface="+mj-lt"/>
            </a:endParaRPr>
          </a:p>
        </p:txBody>
      </p:sp>
    </p:spTree>
    <p:extLst>
      <p:ext uri="{BB962C8B-B14F-4D97-AF65-F5344CB8AC3E}">
        <p14:creationId xmlns:p14="http://schemas.microsoft.com/office/powerpoint/2010/main" val="37592971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estingTriangle.png" descr="TestingTriangle.png"/>
          <p:cNvPicPr>
            <a:picLocks noGrp="1" noChangeAspect="1"/>
          </p:cNvPicPr>
          <p:nvPr/>
        </p:nvPicPr>
        <p:blipFill>
          <a:blip r:embed="rId2">
            <a:extLst/>
          </a:blip>
          <a:srcRect b="6429"/>
          <a:stretch>
            <a:fillRect/>
          </a:stretch>
        </p:blipFill>
        <p:spPr>
          <a:xfrm>
            <a:off x="348916" y="140730"/>
            <a:ext cx="8153826" cy="6508997"/>
          </a:xfrm>
          <a:prstGeom prst="rect">
            <a:avLst/>
          </a:prstGeom>
          <a:ln w="12700">
            <a:miter lim="400000"/>
          </a:ln>
          <a:extLst>
            <a:ext uri="{C572A759-6A51-4108-AA02-DFA0A04FC94B}">
              <ma14:wrappingTextBoxFlag xmlns:lc="http://schemas.openxmlformats.org/drawingml/2006/lockedCanvas" xmlns:ma14="http://schemas.microsoft.com/office/mac/drawingml/2011/main" xmlns="" val="1"/>
            </a:ext>
          </a:extLst>
        </p:spPr>
      </p:pic>
    </p:spTree>
    <p:extLst>
      <p:ext uri="{BB962C8B-B14F-4D97-AF65-F5344CB8AC3E}">
        <p14:creationId xmlns:p14="http://schemas.microsoft.com/office/powerpoint/2010/main" val="35108477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7358" y="1251284"/>
            <a:ext cx="6340642" cy="3170099"/>
          </a:xfrm>
          <a:prstGeom prst="rect">
            <a:avLst/>
          </a:prstGeom>
        </p:spPr>
        <p:txBody>
          <a:bodyPr wrap="square">
            <a:spAutoFit/>
          </a:bodyPr>
          <a:lstStyle/>
          <a:p>
            <a:endParaRPr lang="en-US" sz="2000" dirty="0" smtClean="0"/>
          </a:p>
          <a:p>
            <a:endParaRPr lang="en-US" sz="2000" dirty="0"/>
          </a:p>
          <a:p>
            <a:r>
              <a:rPr lang="en-US" sz="2400" dirty="0" smtClean="0">
                <a:latin typeface="+mj-lt"/>
              </a:rPr>
              <a:t>How Continuous Integration looks today? </a:t>
            </a:r>
          </a:p>
          <a:p>
            <a:endParaRPr lang="en-US" sz="2000" dirty="0"/>
          </a:p>
          <a:p>
            <a:endParaRPr lang="en-US" sz="2000" dirty="0" smtClean="0"/>
          </a:p>
          <a:p>
            <a:r>
              <a:rPr lang="en-US" sz="2400" dirty="0" smtClean="0">
                <a:solidFill>
                  <a:schemeClr val="bg2">
                    <a:lumMod val="40000"/>
                    <a:lumOff val="60000"/>
                  </a:schemeClr>
                </a:solidFill>
              </a:rPr>
              <a:t>Multiple specific configurations of tools to develop, build, deploy, and manage an application</a:t>
            </a:r>
            <a:r>
              <a:rPr lang="en-US" sz="2400" dirty="0" smtClean="0"/>
              <a:t>.</a:t>
            </a:r>
          </a:p>
          <a:p>
            <a:endParaRPr lang="en-US" sz="2400" dirty="0" smtClean="0"/>
          </a:p>
        </p:txBody>
      </p:sp>
    </p:spTree>
    <p:extLst>
      <p:ext uri="{BB962C8B-B14F-4D97-AF65-F5344CB8AC3E}">
        <p14:creationId xmlns:p14="http://schemas.microsoft.com/office/powerpoint/2010/main" val="4271711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9808" y="1671334"/>
            <a:ext cx="6656832" cy="3046988"/>
          </a:xfrm>
          <a:prstGeom prst="rect">
            <a:avLst/>
          </a:prstGeom>
        </p:spPr>
        <p:txBody>
          <a:bodyPr wrap="square">
            <a:spAutoFit/>
          </a:bodyPr>
          <a:lstStyle/>
          <a:p>
            <a:r>
              <a:rPr lang="en-US" sz="2400" b="1" dirty="0"/>
              <a:t>Pipeline</a:t>
            </a:r>
            <a:r>
              <a:rPr lang="en-US" sz="2400" dirty="0"/>
              <a:t>: Automate builds, unit tests, deployments, and more. The stages in the pipeline can automatically build when you push changes to a linked repository and then deploy to one or more environments on the Cloud. You can also incorporate builds and deployments into your toolchains to connect builds to other tools.</a:t>
            </a:r>
          </a:p>
        </p:txBody>
      </p:sp>
    </p:spTree>
    <p:extLst>
      <p:ext uri="{BB962C8B-B14F-4D97-AF65-F5344CB8AC3E}">
        <p14:creationId xmlns:p14="http://schemas.microsoft.com/office/powerpoint/2010/main" val="31030813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674" y="1564975"/>
            <a:ext cx="5967663" cy="2677656"/>
          </a:xfrm>
          <a:prstGeom prst="rect">
            <a:avLst/>
          </a:prstGeom>
        </p:spPr>
        <p:txBody>
          <a:bodyPr wrap="square">
            <a:spAutoFit/>
          </a:bodyPr>
          <a:lstStyle/>
          <a:p>
            <a:r>
              <a:rPr lang="en-US" sz="2400" dirty="0" smtClean="0"/>
              <a:t>Build Alliance with Developers</a:t>
            </a:r>
          </a:p>
          <a:p>
            <a:r>
              <a:rPr lang="en-US" sz="2400" dirty="0" smtClean="0"/>
              <a:t>Choose Test Framework for productivity </a:t>
            </a:r>
          </a:p>
          <a:p>
            <a:r>
              <a:rPr lang="en-US" sz="2400" dirty="0" smtClean="0"/>
              <a:t>Flaky test == 0 test </a:t>
            </a:r>
          </a:p>
          <a:p>
            <a:r>
              <a:rPr lang="en-US" sz="2400" dirty="0" smtClean="0">
                <a:solidFill>
                  <a:schemeClr val="bg2">
                    <a:lumMod val="40000"/>
                    <a:lumOff val="60000"/>
                  </a:schemeClr>
                </a:solidFill>
              </a:rPr>
              <a:t>Flaky tests could be harmful for developers because their failures do not always indicate bugs in the code</a:t>
            </a:r>
          </a:p>
        </p:txBody>
      </p:sp>
    </p:spTree>
    <p:extLst>
      <p:ext uri="{BB962C8B-B14F-4D97-AF65-F5344CB8AC3E}">
        <p14:creationId xmlns:p14="http://schemas.microsoft.com/office/powerpoint/2010/main" val="1919736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5" y="661737"/>
            <a:ext cx="7275395" cy="818147"/>
          </a:xfrm>
        </p:spPr>
        <p:txBody>
          <a:bodyPr/>
          <a:lstStyle/>
          <a:p>
            <a:r>
              <a:rPr lang="en-US" dirty="0" smtClean="0"/>
              <a:t>Source version control tools</a:t>
            </a:r>
            <a:r>
              <a:rPr lang="en-US" i="1" dirty="0"/>
              <a:t/>
            </a:r>
            <a:br>
              <a:rPr lang="en-US" i="1" dirty="0"/>
            </a:br>
            <a:r>
              <a:rPr lang="en-US" i="1" dirty="0" smtClean="0"/>
              <a:t> </a:t>
            </a:r>
            <a:r>
              <a:rPr lang="en-US" sz="2400" b="1" dirty="0" smtClean="0"/>
              <a:t>CVS</a:t>
            </a:r>
            <a:br>
              <a:rPr lang="en-US" sz="2400" b="1" dirty="0" smtClean="0"/>
            </a:br>
            <a:r>
              <a:rPr lang="en-US" sz="2400" b="1" dirty="0" smtClean="0"/>
              <a:t>  SVN</a:t>
            </a:r>
            <a:br>
              <a:rPr lang="en-US" sz="2400" b="1" dirty="0" smtClean="0"/>
            </a:br>
            <a:r>
              <a:rPr lang="en-US" sz="2400" b="1" dirty="0" smtClean="0"/>
              <a:t>  GIT</a:t>
            </a:r>
            <a:r>
              <a:rPr lang="en-US" sz="2000" i="1" dirty="0" smtClean="0"/>
              <a:t/>
            </a:r>
            <a:br>
              <a:rPr lang="en-US" sz="2000" i="1" dirty="0" smtClean="0"/>
            </a:br>
            <a:r>
              <a:rPr lang="en-US" sz="2400" b="1" i="1" dirty="0" smtClean="0"/>
              <a:t>GitHub</a:t>
            </a:r>
            <a:r>
              <a:rPr lang="en-US" sz="2400" i="1" dirty="0" smtClean="0"/>
              <a:t> </a:t>
            </a:r>
            <a:r>
              <a:rPr lang="en-US" sz="2400" dirty="0"/>
              <a:t>is a code hosting platform for version control and collaboration. It lets you and others work together on projects from anywhere.</a:t>
            </a:r>
            <a:br>
              <a:rPr lang="en-US" sz="2400" dirty="0"/>
            </a:br>
            <a:r>
              <a:rPr lang="en-US" sz="2400" dirty="0" smtClean="0"/>
              <a:t>GitHub essentials</a:t>
            </a:r>
            <a:r>
              <a:rPr lang="en-US" sz="2400" dirty="0"/>
              <a:t>: </a:t>
            </a:r>
            <a:r>
              <a:rPr lang="en-US" sz="2400" dirty="0" smtClean="0"/>
              <a:t>Repositories</a:t>
            </a:r>
            <a:r>
              <a:rPr lang="en-US" sz="2400" dirty="0"/>
              <a:t>, </a:t>
            </a:r>
            <a:r>
              <a:rPr lang="en-US" sz="2400" dirty="0" smtClean="0"/>
              <a:t>Branches</a:t>
            </a:r>
            <a:r>
              <a:rPr lang="en-US" sz="2400" dirty="0"/>
              <a:t>, </a:t>
            </a:r>
            <a:r>
              <a:rPr lang="en-US" sz="2400" dirty="0" smtClean="0"/>
              <a:t>Commits</a:t>
            </a:r>
            <a:r>
              <a:rPr lang="en-US" sz="2400" dirty="0"/>
              <a:t>, and Pull Requests</a:t>
            </a:r>
            <a:r>
              <a:rPr lang="en-US" sz="2400" i="1" dirty="0"/>
              <a:t>. </a:t>
            </a:r>
            <a:br>
              <a:rPr lang="en-US" sz="2400" i="1" dirty="0"/>
            </a:br>
            <a:r>
              <a:rPr lang="en-US" sz="2400" i="1" dirty="0" smtClean="0">
                <a:hlinkMouseOver r:id="rId2" action="ppaction://program"/>
              </a:rPr>
              <a:t>Tutorial</a:t>
            </a:r>
            <a:r>
              <a:rPr lang="en-US" sz="2400" i="1" dirty="0" smtClean="0"/>
              <a:t>:</a:t>
            </a:r>
            <a:br>
              <a:rPr lang="en-US" sz="2400" i="1" dirty="0" smtClean="0"/>
            </a:br>
            <a:r>
              <a:rPr lang="en-US" sz="2400" i="1" dirty="0" smtClean="0"/>
              <a:t>https</a:t>
            </a:r>
            <a:r>
              <a:rPr lang="en-US" sz="2400" i="1" dirty="0"/>
              <a:t>://guides.github.com/activities/hello-world</a:t>
            </a:r>
            <a:r>
              <a:rPr lang="en-US" sz="2000" i="1" dirty="0"/>
              <a:t>/</a:t>
            </a:r>
          </a:p>
        </p:txBody>
      </p:sp>
    </p:spTree>
    <p:extLst>
      <p:ext uri="{BB962C8B-B14F-4D97-AF65-F5344CB8AC3E}">
        <p14:creationId xmlns:p14="http://schemas.microsoft.com/office/powerpoint/2010/main" val="1412253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Source Continuous Integration Servers</a:t>
            </a:r>
          </a:p>
        </p:txBody>
      </p:sp>
      <p:sp>
        <p:nvSpPr>
          <p:cNvPr id="4" name="Rectangle 3"/>
          <p:cNvSpPr/>
          <p:nvPr/>
        </p:nvSpPr>
        <p:spPr>
          <a:xfrm>
            <a:off x="484710" y="1859340"/>
            <a:ext cx="6373290" cy="4708981"/>
          </a:xfrm>
          <a:prstGeom prst="rect">
            <a:avLst/>
          </a:prstGeom>
        </p:spPr>
        <p:txBody>
          <a:bodyPr wrap="square">
            <a:spAutoFit/>
          </a:bodyPr>
          <a:lstStyle/>
          <a:p>
            <a:r>
              <a:rPr lang="en-US" sz="2400" dirty="0" smtClean="0"/>
              <a:t>The leading open source automation server, Jenkins provides hundreds of plugins to support building, deploying and automating any project.</a:t>
            </a:r>
          </a:p>
          <a:p>
            <a:r>
              <a:rPr lang="en-US" sz="2400" b="1" dirty="0" smtClean="0"/>
              <a:t>Why Jenkins?</a:t>
            </a:r>
          </a:p>
          <a:p>
            <a:r>
              <a:rPr lang="en-US" sz="2400" dirty="0" smtClean="0"/>
              <a:t>GUI (Graphical user interface)</a:t>
            </a:r>
          </a:p>
          <a:p>
            <a:r>
              <a:rPr lang="en-US" sz="2400" dirty="0" smtClean="0"/>
              <a:t>Strong community and eco system </a:t>
            </a:r>
          </a:p>
          <a:p>
            <a:r>
              <a:rPr lang="en-US" sz="2400" dirty="0" smtClean="0"/>
              <a:t>Free!</a:t>
            </a:r>
          </a:p>
          <a:p>
            <a:r>
              <a:rPr lang="en-US" sz="2400" dirty="0" smtClean="0"/>
              <a:t>Can setup with real devices</a:t>
            </a:r>
          </a:p>
          <a:p>
            <a:r>
              <a:rPr lang="en-US" sz="2400" dirty="0" smtClean="0"/>
              <a:t>Full control!!</a:t>
            </a:r>
          </a:p>
          <a:p>
            <a:endParaRPr lang="en-US" sz="2400" dirty="0" smtClean="0"/>
          </a:p>
          <a:p>
            <a:r>
              <a:rPr lang="en-US" sz="2000" dirty="0" smtClean="0">
                <a:solidFill>
                  <a:schemeClr val="bg2">
                    <a:lumMod val="40000"/>
                    <a:lumOff val="60000"/>
                  </a:schemeClr>
                </a:solidFill>
              </a:rPr>
              <a:t>https://www.tutorialspoint.com/jenkins/index.htm</a:t>
            </a:r>
          </a:p>
          <a:p>
            <a:endParaRPr lang="en-US" dirty="0"/>
          </a:p>
        </p:txBody>
      </p:sp>
    </p:spTree>
    <p:extLst>
      <p:ext uri="{BB962C8B-B14F-4D97-AF65-F5344CB8AC3E}">
        <p14:creationId xmlns:p14="http://schemas.microsoft.com/office/powerpoint/2010/main" val="1156018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974" y="788894"/>
            <a:ext cx="7055380" cy="945776"/>
          </a:xfrm>
        </p:spPr>
        <p:txBody>
          <a:bodyPr/>
          <a:lstStyle/>
          <a:p>
            <a:r>
              <a:rPr lang="en-US" sz="2400" b="1" dirty="0" smtClean="0"/>
              <a:t>What's the Difference Between Continuous Integration and Continuous Delivery CI/CD</a:t>
            </a:r>
            <a:endParaRPr lang="en-US" sz="2400" b="1" dirty="0"/>
          </a:p>
        </p:txBody>
      </p:sp>
      <p:sp>
        <p:nvSpPr>
          <p:cNvPr id="3" name="Content Placeholder 2"/>
          <p:cNvSpPr>
            <a:spLocks noGrp="1"/>
          </p:cNvSpPr>
          <p:nvPr>
            <p:ph idx="1"/>
          </p:nvPr>
        </p:nvSpPr>
        <p:spPr/>
        <p:txBody>
          <a:bodyPr>
            <a:normAutofit/>
          </a:bodyPr>
          <a:lstStyle/>
          <a:p>
            <a:pPr fontAlgn="ctr"/>
            <a:r>
              <a:rPr lang="en-US" sz="2400" b="1" dirty="0"/>
              <a:t>Continuous Integration (CI)</a:t>
            </a:r>
            <a:r>
              <a:rPr lang="en-US" sz="2400" dirty="0"/>
              <a:t>: short-lived feature branches, team is merging to master branch multiple times per day, fully automated build and test process which gives feedback within 10 minutes; deployment is manual.</a:t>
            </a:r>
          </a:p>
          <a:p>
            <a:pPr fontAlgn="ctr"/>
            <a:r>
              <a:rPr lang="en-US" sz="2400" b="1" dirty="0" smtClean="0"/>
              <a:t>Continuous </a:t>
            </a:r>
            <a:r>
              <a:rPr lang="en-US" sz="2400" b="1" dirty="0"/>
              <a:t>Delivery (CD)</a:t>
            </a:r>
            <a:r>
              <a:rPr lang="en-US" sz="2400" dirty="0"/>
              <a:t>: CI + the entire software release process is automated, it may be composed of multiple stages, and deployment to production is manual.</a:t>
            </a:r>
          </a:p>
        </p:txBody>
      </p:sp>
    </p:spTree>
    <p:extLst>
      <p:ext uri="{BB962C8B-B14F-4D97-AF65-F5344CB8AC3E}">
        <p14:creationId xmlns:p14="http://schemas.microsoft.com/office/powerpoint/2010/main" val="9430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continuous integration ?</a:t>
            </a:r>
          </a:p>
        </p:txBody>
      </p:sp>
      <p:sp>
        <p:nvSpPr>
          <p:cNvPr id="3" name="Content Placeholder 2"/>
          <p:cNvSpPr>
            <a:spLocks noGrp="1"/>
          </p:cNvSpPr>
          <p:nvPr>
            <p:ph idx="1"/>
          </p:nvPr>
        </p:nvSpPr>
        <p:spPr/>
        <p:txBody>
          <a:bodyPr/>
          <a:lstStyle/>
          <a:p>
            <a:pPr marL="0" indent="0" algn="just">
              <a:buNone/>
            </a:pPr>
            <a:r>
              <a:rPr lang="en-US" sz="1875" dirty="0"/>
              <a:t>“Continuous Integration is a software development practice where members of a team integrate their work frequently, usually each person integrates at least daily - leading to multiple integrations per day. Each integration is verified by an automated build (including test) to detect integration errors as quickly as possible. Many teams find that this approach leads to significantly reduced integration problems and allows a team to develop cohesive software more rapidly.” Martin Fowler</a:t>
            </a:r>
          </a:p>
          <a:p>
            <a:endParaRPr lang="en-US" dirty="0"/>
          </a:p>
        </p:txBody>
      </p:sp>
    </p:spTree>
    <p:extLst>
      <p:ext uri="{BB962C8B-B14F-4D97-AF65-F5344CB8AC3E}">
        <p14:creationId xmlns:p14="http://schemas.microsoft.com/office/powerpoint/2010/main" val="36175113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1508429"/>
          </a:xfrm>
        </p:spPr>
        <p:txBody>
          <a:bodyPr/>
          <a:lstStyle/>
          <a:p>
            <a:r>
              <a:rPr lang="en-US" sz="2400" dirty="0"/>
              <a:t> Continuous integration, continuous deployment, and continuous delivery </a:t>
            </a:r>
            <a:r>
              <a:rPr lang="en-US" sz="2400" dirty="0" smtClean="0"/>
              <a:t>-  vectors </a:t>
            </a:r>
            <a:r>
              <a:rPr lang="en-US" sz="2400" dirty="0"/>
              <a:t>that have the same direction</a:t>
            </a:r>
            <a:endParaRPr lang="en-US" sz="2400" dirty="0"/>
          </a:p>
        </p:txBody>
      </p:sp>
      <p:sp>
        <p:nvSpPr>
          <p:cNvPr id="3" name="Content Placeholder 2"/>
          <p:cNvSpPr>
            <a:spLocks noGrp="1"/>
          </p:cNvSpPr>
          <p:nvPr>
            <p:ph idx="1"/>
          </p:nvPr>
        </p:nvSpPr>
        <p:spPr>
          <a:xfrm>
            <a:off x="577516" y="1815353"/>
            <a:ext cx="6961838" cy="4433053"/>
          </a:xfrm>
        </p:spPr>
        <p:txBody>
          <a:bodyPr>
            <a:normAutofit/>
          </a:bodyPr>
          <a:lstStyle/>
          <a:p>
            <a:pPr marL="0" indent="0" algn="just">
              <a:buNone/>
            </a:pPr>
            <a:endParaRPr lang="en-US" dirty="0"/>
          </a:p>
          <a:p>
            <a:pPr marL="0" indent="0" algn="just">
              <a:buNone/>
            </a:pPr>
            <a:r>
              <a:rPr lang="en-US" sz="2400" dirty="0"/>
              <a:t>Continuous </a:t>
            </a:r>
            <a:r>
              <a:rPr lang="en-US" sz="2400" dirty="0" smtClean="0"/>
              <a:t>delivery </a:t>
            </a:r>
            <a:r>
              <a:rPr lang="en-US" sz="2400" dirty="0"/>
              <a:t>extends CI/CD so that all changes that pass the CI/CD phase are immediately exposed to customers. With continuous </a:t>
            </a:r>
            <a:r>
              <a:rPr lang="en-US" sz="2400" dirty="0" smtClean="0"/>
              <a:t>delivery customers </a:t>
            </a:r>
            <a:r>
              <a:rPr lang="en-US" sz="2400" dirty="0"/>
              <a:t>get faster access to new features and bug fixes, and developers get more immediate feedback about the changes they’ve made</a:t>
            </a:r>
            <a:r>
              <a:rPr lang="en-US" sz="2400" dirty="0" smtClean="0"/>
              <a:t>.</a:t>
            </a:r>
          </a:p>
          <a:p>
            <a:pPr marL="457207" lvl="1" indent="0">
              <a:buNone/>
            </a:pPr>
            <a:endParaRPr lang="en-US" sz="2200" dirty="0" smtClean="0"/>
          </a:p>
          <a:p>
            <a:endParaRPr lang="en-US" sz="2400" dirty="0"/>
          </a:p>
          <a:p>
            <a:endParaRPr lang="en-US" sz="2400" dirty="0"/>
          </a:p>
          <a:p>
            <a:endParaRPr lang="en-US" sz="2400" dirty="0"/>
          </a:p>
        </p:txBody>
      </p:sp>
    </p:spTree>
    <p:extLst>
      <p:ext uri="{BB962C8B-B14F-4D97-AF65-F5344CB8AC3E}">
        <p14:creationId xmlns:p14="http://schemas.microsoft.com/office/powerpoint/2010/main" val="8403545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Continuous Deployment tools</a:t>
            </a:r>
          </a:p>
        </p:txBody>
      </p:sp>
      <p:sp>
        <p:nvSpPr>
          <p:cNvPr id="3" name="Content Placeholder 2"/>
          <p:cNvSpPr>
            <a:spLocks noGrp="1"/>
          </p:cNvSpPr>
          <p:nvPr>
            <p:ph idx="1"/>
          </p:nvPr>
        </p:nvSpPr>
        <p:spPr/>
        <p:txBody>
          <a:bodyPr>
            <a:normAutofit/>
          </a:bodyPr>
          <a:lstStyle/>
          <a:p>
            <a:r>
              <a:rPr lang="en-US" b="1" dirty="0" err="1"/>
              <a:t>CircleCI’s</a:t>
            </a:r>
            <a:r>
              <a:rPr lang="en-US" b="1" dirty="0"/>
              <a:t> </a:t>
            </a:r>
            <a:r>
              <a:rPr lang="en-US" dirty="0"/>
              <a:t>continuous integration and delivery </a:t>
            </a:r>
            <a:r>
              <a:rPr lang="en-US" dirty="0" err="1" smtClean="0"/>
              <a:t>plaCircleCI’s</a:t>
            </a:r>
            <a:r>
              <a:rPr lang="en-US" dirty="0" smtClean="0"/>
              <a:t> </a:t>
            </a:r>
            <a:r>
              <a:rPr lang="en-US" dirty="0"/>
              <a:t>continuous integration and delivery platform helps software teams rapidly release code with confidence by automating the build, test, and deploy process. </a:t>
            </a:r>
            <a:endParaRPr lang="en-US" dirty="0" smtClean="0"/>
          </a:p>
          <a:p>
            <a:r>
              <a:rPr lang="en-US" b="1" dirty="0"/>
              <a:t>Puppet Pipelines </a:t>
            </a:r>
            <a:r>
              <a:rPr lang="en-US" dirty="0"/>
              <a:t>for Applications</a:t>
            </a:r>
          </a:p>
          <a:p>
            <a:pPr marL="0" indent="0">
              <a:buNone/>
            </a:pPr>
            <a:r>
              <a:rPr lang="en-US" dirty="0"/>
              <a:t> </a:t>
            </a:r>
            <a:r>
              <a:rPr lang="en-US" dirty="0" smtClean="0"/>
              <a:t>    Automate </a:t>
            </a:r>
            <a:r>
              <a:rPr lang="en-US" dirty="0"/>
              <a:t>application deployments </a:t>
            </a:r>
            <a:r>
              <a:rPr lang="en-US" dirty="0" smtClean="0"/>
              <a:t>with full  	control</a:t>
            </a:r>
          </a:p>
          <a:p>
            <a:pPr marL="400056" lvl="1" indent="0">
              <a:buNone/>
            </a:pPr>
            <a:r>
              <a:rPr lang="en-US" dirty="0" smtClean="0"/>
              <a:t>Automate </a:t>
            </a:r>
            <a:r>
              <a:rPr lang="en-US" dirty="0"/>
              <a:t>application deployments with approvals, gates and triggers to deliver the correct versions of your software to production, with one-click rollbacks and audit trails for every action taken.</a:t>
            </a:r>
          </a:p>
          <a:p>
            <a:pPr lvl="1"/>
            <a:endParaRPr lang="en-US" dirty="0"/>
          </a:p>
          <a:p>
            <a:endParaRPr lang="en-US" dirty="0"/>
          </a:p>
        </p:txBody>
      </p:sp>
    </p:spTree>
    <p:extLst>
      <p:ext uri="{BB962C8B-B14F-4D97-AF65-F5344CB8AC3E}">
        <p14:creationId xmlns:p14="http://schemas.microsoft.com/office/powerpoint/2010/main" val="3431028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Continuous Deployment tools</a:t>
            </a:r>
          </a:p>
        </p:txBody>
      </p:sp>
      <p:sp>
        <p:nvSpPr>
          <p:cNvPr id="3" name="Content Placeholder 2"/>
          <p:cNvSpPr>
            <a:spLocks noGrp="1"/>
          </p:cNvSpPr>
          <p:nvPr>
            <p:ph idx="1"/>
          </p:nvPr>
        </p:nvSpPr>
        <p:spPr/>
        <p:txBody>
          <a:bodyPr>
            <a:normAutofit/>
          </a:bodyPr>
          <a:lstStyle/>
          <a:p>
            <a:pPr marL="0" indent="0">
              <a:buNone/>
            </a:pPr>
            <a:r>
              <a:rPr lang="en-US" dirty="0" smtClean="0"/>
              <a:t>    </a:t>
            </a:r>
            <a:r>
              <a:rPr lang="en-US" b="1" dirty="0" smtClean="0"/>
              <a:t>Distribution </a:t>
            </a:r>
            <a:r>
              <a:rPr lang="en-US" b="1" dirty="0"/>
              <a:t>channel for mobile </a:t>
            </a:r>
            <a:r>
              <a:rPr lang="en-US" b="1" dirty="0" smtClean="0"/>
              <a:t>application</a:t>
            </a:r>
            <a:r>
              <a:rPr lang="en-US" b="1" dirty="0"/>
              <a:t> </a:t>
            </a:r>
          </a:p>
          <a:p>
            <a:r>
              <a:rPr lang="en-US" b="1" dirty="0" err="1"/>
              <a:t>TestFairy</a:t>
            </a:r>
            <a:r>
              <a:rPr lang="en-US" dirty="0"/>
              <a:t> provides enterprise companies with a mobile testing platform for distributing apps, collecting insights, submitting feedbacks and crashes from testers, and streamlining mobile development</a:t>
            </a:r>
            <a:r>
              <a:rPr lang="en-US" dirty="0" smtClean="0"/>
              <a:t>.</a:t>
            </a:r>
            <a:endParaRPr lang="en-US" dirty="0"/>
          </a:p>
          <a:p>
            <a:r>
              <a:rPr lang="en-US" b="1" dirty="0" err="1"/>
              <a:t>HockeyApp</a:t>
            </a:r>
            <a:r>
              <a:rPr lang="en-US" dirty="0"/>
              <a:t> is a service that allows developers to recruit and manage testers, distribute apps, and collect crash reports, among other things.</a:t>
            </a:r>
          </a:p>
          <a:p>
            <a:r>
              <a:rPr lang="en-US" b="1" dirty="0" err="1" smtClean="0"/>
              <a:t>TestFlight</a:t>
            </a:r>
            <a:r>
              <a:rPr lang="en-US" b="1" dirty="0" smtClean="0"/>
              <a:t> </a:t>
            </a:r>
            <a:r>
              <a:rPr lang="en-US" dirty="0"/>
              <a:t>app allows testers to install and beta test apps on iOS, </a:t>
            </a:r>
            <a:r>
              <a:rPr lang="en-US" dirty="0" err="1"/>
              <a:t>tvOS</a:t>
            </a:r>
            <a:r>
              <a:rPr lang="en-US" dirty="0"/>
              <a:t> and </a:t>
            </a:r>
            <a:r>
              <a:rPr lang="en-US" dirty="0" err="1"/>
              <a:t>watchOS</a:t>
            </a:r>
            <a:r>
              <a:rPr lang="en-US" dirty="0"/>
              <a:t> devices.</a:t>
            </a:r>
          </a:p>
        </p:txBody>
      </p:sp>
    </p:spTree>
    <p:extLst>
      <p:ext uri="{BB962C8B-B14F-4D97-AF65-F5344CB8AC3E}">
        <p14:creationId xmlns:p14="http://schemas.microsoft.com/office/powerpoint/2010/main" val="40122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441" y="1735556"/>
            <a:ext cx="6619243" cy="2006898"/>
          </a:xfrm>
        </p:spPr>
        <p:txBody>
          <a:bodyPr/>
          <a:lstStyle/>
          <a:p>
            <a:r>
              <a:rPr lang="en-US" dirty="0"/>
              <a:t>So what exactly is Agile and why has it become so popular so quickly? </a:t>
            </a:r>
            <a:br>
              <a:rPr lang="en-US" dirty="0"/>
            </a:br>
            <a:endParaRPr lang="en-US" dirty="0"/>
          </a:p>
        </p:txBody>
      </p:sp>
      <p:sp>
        <p:nvSpPr>
          <p:cNvPr id="3" name="Text Placeholder 2"/>
          <p:cNvSpPr>
            <a:spLocks noGrp="1"/>
          </p:cNvSpPr>
          <p:nvPr>
            <p:ph type="body" idx="1"/>
          </p:nvPr>
        </p:nvSpPr>
        <p:spPr>
          <a:xfrm>
            <a:off x="866216" y="3299660"/>
            <a:ext cx="6619244" cy="2418348"/>
          </a:xfrm>
        </p:spPr>
        <p:txBody>
          <a:bodyPr>
            <a:normAutofit lnSpcReduction="10000"/>
          </a:bodyPr>
          <a:lstStyle/>
          <a:p>
            <a:r>
              <a:rPr lang="en-US" dirty="0"/>
              <a:t>Let’s explore exactly what Agile methodologies entail.</a:t>
            </a:r>
          </a:p>
          <a:p>
            <a:r>
              <a:rPr lang="en-US" dirty="0"/>
              <a:t> Specifically, we'll cover:	</a:t>
            </a:r>
          </a:p>
          <a:p>
            <a:r>
              <a:rPr lang="en-US" dirty="0"/>
              <a:t>•	How does testing fit into Agile methodologies?	</a:t>
            </a:r>
          </a:p>
          <a:p>
            <a:r>
              <a:rPr lang="en-US" dirty="0"/>
              <a:t>•	What are the different ways to test on an Agile team?</a:t>
            </a:r>
          </a:p>
        </p:txBody>
      </p:sp>
    </p:spTree>
    <p:extLst>
      <p:ext uri="{BB962C8B-B14F-4D97-AF65-F5344CB8AC3E}">
        <p14:creationId xmlns:p14="http://schemas.microsoft.com/office/powerpoint/2010/main" val="4208000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674" y="1523001"/>
            <a:ext cx="7507706" cy="2585323"/>
          </a:xfrm>
          <a:prstGeom prst="rect">
            <a:avLst/>
          </a:prstGeom>
        </p:spPr>
        <p:txBody>
          <a:bodyPr wrap="square">
            <a:spAutoFit/>
          </a:bodyPr>
          <a:lstStyle/>
          <a:p>
            <a:r>
              <a:rPr lang="en-US" dirty="0">
                <a:latin typeface="+mj-lt"/>
              </a:rPr>
              <a:t> </a:t>
            </a:r>
          </a:p>
          <a:p>
            <a:r>
              <a:rPr lang="en-US" sz="2400" dirty="0">
                <a:latin typeface="+mj-lt"/>
              </a:rPr>
              <a:t>These methodologies are rooted in adaptive planning, early delivery and continuous improvement, all with an eye toward being able to respond to change quickly and easily.</a:t>
            </a:r>
          </a:p>
          <a:p>
            <a:r>
              <a:rPr lang="en-US" sz="2400" dirty="0">
                <a:latin typeface="+mj-lt"/>
              </a:rPr>
              <a:t>In simple words</a:t>
            </a:r>
          </a:p>
          <a:p>
            <a:r>
              <a:rPr lang="en-US" sz="2400" dirty="0">
                <a:latin typeface="+mj-lt"/>
              </a:rPr>
              <a:t> “Ability to adapt to change”</a:t>
            </a:r>
          </a:p>
        </p:txBody>
      </p:sp>
    </p:spTree>
    <p:extLst>
      <p:ext uri="{BB962C8B-B14F-4D97-AF65-F5344CB8AC3E}">
        <p14:creationId xmlns:p14="http://schemas.microsoft.com/office/powerpoint/2010/main" val="329705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9179" y="1521044"/>
            <a:ext cx="8261684" cy="3416320"/>
          </a:xfrm>
          <a:prstGeom prst="rect">
            <a:avLst/>
          </a:prstGeom>
        </p:spPr>
        <p:txBody>
          <a:bodyPr wrap="square">
            <a:spAutoFit/>
          </a:bodyPr>
          <a:lstStyle/>
          <a:p>
            <a:r>
              <a:rPr lang="en-US" sz="2400" dirty="0"/>
              <a:t>Agile principles are all about being collaborative, flexible and adaptive. It’s built on the premise that the world now changes regularly, and that means software teams no longer have years to bring new products to market. In that time, competitor offerings or customer expectations can change, and the team risks irrelevance. Agile minimizes this risk by helping teams collaborate together more by adapting to what the team needs to be successful.</a:t>
            </a:r>
          </a:p>
        </p:txBody>
      </p:sp>
    </p:spTree>
    <p:extLst>
      <p:ext uri="{BB962C8B-B14F-4D97-AF65-F5344CB8AC3E}">
        <p14:creationId xmlns:p14="http://schemas.microsoft.com/office/powerpoint/2010/main" val="4198230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Agile Manifesto</a:t>
            </a:r>
            <a:br>
              <a:rPr lang="en-US" dirty="0"/>
            </a:br>
            <a:endParaRPr lang="en-US" dirty="0"/>
          </a:p>
        </p:txBody>
      </p:sp>
      <p:sp>
        <p:nvSpPr>
          <p:cNvPr id="3" name="Rectangle 2"/>
          <p:cNvSpPr/>
          <p:nvPr/>
        </p:nvSpPr>
        <p:spPr>
          <a:xfrm>
            <a:off x="591671" y="1997839"/>
            <a:ext cx="6266329" cy="4093428"/>
          </a:xfrm>
          <a:prstGeom prst="rect">
            <a:avLst/>
          </a:prstGeom>
        </p:spPr>
        <p:txBody>
          <a:bodyPr wrap="square">
            <a:spAutoFit/>
          </a:bodyPr>
          <a:lstStyle/>
          <a:p>
            <a:r>
              <a:rPr lang="en-US" sz="2000" dirty="0" smtClean="0"/>
              <a:t>Agile </a:t>
            </a:r>
            <a:r>
              <a:rPr lang="en-US" sz="2000" dirty="0"/>
              <a:t>software development focuses on keeping code simple, testing often and delivering functional bits of the application as soon as they're ready. The Agile Manifesto was created as an alternative to document-driven, heavyweight software development processes such as the waterfall approach. </a:t>
            </a:r>
            <a:endParaRPr lang="en-US" sz="2000" dirty="0" smtClean="0"/>
          </a:p>
          <a:p>
            <a:r>
              <a:rPr lang="en-US" sz="2000" dirty="0"/>
              <a:t>The Agile Manifesto, also called the Manifesto for Agile Software Development, is a formal proclamation of four key values and 12  principles to guide an iterative and people-centric approach to software development</a:t>
            </a:r>
            <a:endParaRPr lang="en-US" sz="2000" dirty="0" smtClean="0"/>
          </a:p>
          <a:p>
            <a:endParaRPr lang="en-US" sz="2000" dirty="0"/>
          </a:p>
        </p:txBody>
      </p:sp>
    </p:spTree>
    <p:extLst>
      <p:ext uri="{BB962C8B-B14F-4D97-AF65-F5344CB8AC3E}">
        <p14:creationId xmlns:p14="http://schemas.microsoft.com/office/powerpoint/2010/main" val="4232666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2693" y="726142"/>
            <a:ext cx="6615953" cy="4278094"/>
          </a:xfrm>
          <a:prstGeom prst="rect">
            <a:avLst/>
          </a:prstGeom>
        </p:spPr>
        <p:txBody>
          <a:bodyPr wrap="square">
            <a:spAutoFit/>
          </a:bodyPr>
          <a:lstStyle/>
          <a:p>
            <a:r>
              <a:rPr lang="en-US" sz="2400" dirty="0"/>
              <a:t>The four core values of  agile software development as stated by the Agile Manifesto emphasize</a:t>
            </a:r>
            <a:r>
              <a:rPr lang="en-US" sz="2400" dirty="0" smtClean="0"/>
              <a:t>:</a:t>
            </a:r>
            <a:endParaRPr lang="en-US" sz="2000" dirty="0" smtClean="0"/>
          </a:p>
          <a:p>
            <a:endParaRPr lang="en-US" sz="2000" dirty="0"/>
          </a:p>
          <a:p>
            <a:endParaRPr lang="en-US" sz="2000" dirty="0"/>
          </a:p>
          <a:p>
            <a:r>
              <a:rPr lang="en-US" sz="2000" dirty="0" smtClean="0"/>
              <a:t>1. Individuals </a:t>
            </a:r>
            <a:r>
              <a:rPr lang="en-US" sz="2000" dirty="0"/>
              <a:t>and interactions over processes and tools.</a:t>
            </a:r>
          </a:p>
          <a:p>
            <a:r>
              <a:rPr lang="en-US" sz="2000" dirty="0" smtClean="0"/>
              <a:t>2. Working </a:t>
            </a:r>
            <a:r>
              <a:rPr lang="en-US" sz="2000" dirty="0"/>
              <a:t>software over comprehensive documentation.</a:t>
            </a:r>
          </a:p>
          <a:p>
            <a:r>
              <a:rPr lang="en-US" sz="2000" dirty="0" smtClean="0"/>
              <a:t>3. Customer </a:t>
            </a:r>
            <a:r>
              <a:rPr lang="en-US" sz="2000" dirty="0"/>
              <a:t>collaboration over contract negotiation.</a:t>
            </a:r>
          </a:p>
          <a:p>
            <a:r>
              <a:rPr lang="en-US" sz="2000" dirty="0"/>
              <a:t>Responding to change over following a plan</a:t>
            </a:r>
            <a:r>
              <a:rPr lang="en-US" sz="2000" dirty="0" smtClean="0"/>
              <a:t>.</a:t>
            </a:r>
          </a:p>
          <a:p>
            <a:endParaRPr lang="en-US" sz="2000" dirty="0"/>
          </a:p>
        </p:txBody>
      </p:sp>
    </p:spTree>
    <p:extLst>
      <p:ext uri="{BB962C8B-B14F-4D97-AF65-F5344CB8AC3E}">
        <p14:creationId xmlns:p14="http://schemas.microsoft.com/office/powerpoint/2010/main" val="1876470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5835" y="551328"/>
            <a:ext cx="8377517" cy="5693866"/>
          </a:xfrm>
          <a:prstGeom prst="rect">
            <a:avLst/>
          </a:prstGeom>
        </p:spPr>
        <p:txBody>
          <a:bodyPr wrap="square">
            <a:spAutoFit/>
          </a:bodyPr>
          <a:lstStyle/>
          <a:p>
            <a:endParaRPr lang="en-US" sz="2000" b="1" dirty="0"/>
          </a:p>
          <a:p>
            <a:r>
              <a:rPr lang="en-US" sz="2000" b="1" dirty="0"/>
              <a:t>The 12 principles laid down in the Agile Manifesto </a:t>
            </a:r>
            <a:endParaRPr lang="en-US" sz="2000" b="1" dirty="0" smtClean="0"/>
          </a:p>
          <a:p>
            <a:endParaRPr lang="en-US" dirty="0"/>
          </a:p>
          <a:p>
            <a:r>
              <a:rPr lang="en-US" dirty="0" smtClean="0"/>
              <a:t>1. Satisfying 'customers' through early and continuous delivery of valuable work.</a:t>
            </a:r>
          </a:p>
          <a:p>
            <a:r>
              <a:rPr lang="en-US" dirty="0" smtClean="0"/>
              <a:t>2. Breaking big work down into smaller components that can be completed quickly.</a:t>
            </a:r>
          </a:p>
          <a:p>
            <a:r>
              <a:rPr lang="en-US" dirty="0" smtClean="0"/>
              <a:t>3. Recognizing that the best work emerges from self-organizing teams.</a:t>
            </a:r>
          </a:p>
          <a:p>
            <a:r>
              <a:rPr lang="en-US" dirty="0" smtClean="0"/>
              <a:t>4. Providing motivated individuals with the environment and support they need and trust them to get the job done.</a:t>
            </a:r>
          </a:p>
          <a:p>
            <a:r>
              <a:rPr lang="en-US" dirty="0" smtClean="0"/>
              <a:t>5. Creating processes that promote sustainable efforts.</a:t>
            </a:r>
          </a:p>
          <a:p>
            <a:r>
              <a:rPr lang="en-US" dirty="0" smtClean="0"/>
              <a:t>6. Maintaining a constant pace for completed work.</a:t>
            </a:r>
          </a:p>
          <a:p>
            <a:r>
              <a:rPr lang="en-US" dirty="0" smtClean="0"/>
              <a:t>7. Welcoming changing requirements, even late in a project.</a:t>
            </a:r>
          </a:p>
          <a:p>
            <a:r>
              <a:rPr lang="en-US" dirty="0" smtClean="0"/>
              <a:t>8. Assembling the project team and business owners on a daily basis throughout the project.</a:t>
            </a:r>
          </a:p>
          <a:p>
            <a:r>
              <a:rPr lang="en-US" dirty="0" smtClean="0"/>
              <a:t>9. At regular intervals, having the team reflect upon how to become more effective, then tuning and adjusting behavior accordingly.</a:t>
            </a:r>
          </a:p>
          <a:p>
            <a:r>
              <a:rPr lang="en-US" dirty="0" smtClean="0"/>
              <a:t>10. Measuring progress by the amount of completed work.</a:t>
            </a:r>
          </a:p>
          <a:p>
            <a:r>
              <a:rPr lang="en-US" dirty="0" smtClean="0"/>
              <a:t>11. Continually seeking excellence.</a:t>
            </a:r>
          </a:p>
          <a:p>
            <a:r>
              <a:rPr lang="en-US" dirty="0" smtClean="0"/>
              <a:t>12. Harnessing change for competitive advantage.</a:t>
            </a:r>
            <a:endParaRPr lang="en-US" dirty="0"/>
          </a:p>
        </p:txBody>
      </p:sp>
    </p:spTree>
    <p:extLst>
      <p:ext uri="{BB962C8B-B14F-4D97-AF65-F5344CB8AC3E}">
        <p14:creationId xmlns:p14="http://schemas.microsoft.com/office/powerpoint/2010/main" val="3069951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challenges </a:t>
            </a:r>
            <a:r>
              <a:rPr lang="en-US" dirty="0"/>
              <a:t>in the AGILE environment</a:t>
            </a:r>
          </a:p>
        </p:txBody>
      </p:sp>
      <p:sp>
        <p:nvSpPr>
          <p:cNvPr id="3" name="Rectangle 2"/>
          <p:cNvSpPr/>
          <p:nvPr/>
        </p:nvSpPr>
        <p:spPr>
          <a:xfrm>
            <a:off x="726758" y="1947377"/>
            <a:ext cx="6373291" cy="4031873"/>
          </a:xfrm>
          <a:prstGeom prst="rect">
            <a:avLst/>
          </a:prstGeom>
        </p:spPr>
        <p:txBody>
          <a:bodyPr wrap="square">
            <a:spAutoFit/>
          </a:bodyPr>
          <a:lstStyle/>
          <a:p>
            <a:endParaRPr lang="en-US" dirty="0" smtClean="0"/>
          </a:p>
          <a:p>
            <a:endParaRPr lang="en-US" dirty="0"/>
          </a:p>
          <a:p>
            <a:r>
              <a:rPr lang="en-US" dirty="0" smtClean="0"/>
              <a:t>1</a:t>
            </a:r>
            <a:r>
              <a:rPr lang="en-US" sz="2000" dirty="0"/>
              <a:t>. Prioritizing requirements based on risk since it’s </a:t>
            </a:r>
            <a:r>
              <a:rPr lang="en-US" sz="2000" dirty="0" smtClean="0"/>
              <a:t>  not  </a:t>
            </a:r>
            <a:r>
              <a:rPr lang="en-US" sz="2000" dirty="0"/>
              <a:t>possible to test everything</a:t>
            </a:r>
          </a:p>
          <a:p>
            <a:r>
              <a:rPr lang="en-US" sz="2000" dirty="0"/>
              <a:t>2. Automating tests to increase efficiency</a:t>
            </a:r>
          </a:p>
          <a:p>
            <a:r>
              <a:rPr lang="en-US" sz="2000" dirty="0"/>
              <a:t>3. Increasing the use of exploratory testing to accelerate the time from code delivery to test completion and to emphasize the need to create code that works</a:t>
            </a:r>
          </a:p>
          <a:p>
            <a:r>
              <a:rPr lang="en-US" sz="2000" dirty="0"/>
              <a:t>4.  Adapting to changes from sprint to sprint</a:t>
            </a:r>
          </a:p>
          <a:p>
            <a:r>
              <a:rPr lang="en-US" sz="2000" dirty="0"/>
              <a:t>5. Sprint gets over planned</a:t>
            </a:r>
          </a:p>
          <a:p>
            <a:r>
              <a:rPr lang="en-US" sz="2000" dirty="0"/>
              <a:t>6. 1000 dependencies in the project</a:t>
            </a:r>
          </a:p>
          <a:p>
            <a:r>
              <a:rPr lang="en-US" sz="2000" dirty="0"/>
              <a:t>7. You will never get that finish line</a:t>
            </a:r>
            <a:endParaRPr lang="en-US" sz="2000" dirty="0"/>
          </a:p>
        </p:txBody>
      </p:sp>
    </p:spTree>
    <p:extLst>
      <p:ext uri="{BB962C8B-B14F-4D97-AF65-F5344CB8AC3E}">
        <p14:creationId xmlns:p14="http://schemas.microsoft.com/office/powerpoint/2010/main" val="7588073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1218</TotalTime>
  <Words>954</Words>
  <Application>Microsoft Office PowerPoint</Application>
  <PresentationFormat>On-screen Show (4:3)</PresentationFormat>
  <Paragraphs>107</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Century Gothic</vt:lpstr>
      <vt:lpstr>Wingdings 3</vt:lpstr>
      <vt:lpstr>Ion</vt:lpstr>
      <vt:lpstr>Continuous Integration </vt:lpstr>
      <vt:lpstr>What is continuous integration ?</vt:lpstr>
      <vt:lpstr>So what exactly is Agile and why has it become so popular so quickly?  </vt:lpstr>
      <vt:lpstr>PowerPoint Presentation</vt:lpstr>
      <vt:lpstr>PowerPoint Presentation</vt:lpstr>
      <vt:lpstr> Agile Manifesto </vt:lpstr>
      <vt:lpstr>PowerPoint Presentation</vt:lpstr>
      <vt:lpstr>PowerPoint Presentation</vt:lpstr>
      <vt:lpstr>Testing challenges in the AGILE environment</vt:lpstr>
      <vt:lpstr> Agile Methodologies Scrum Kanban </vt:lpstr>
      <vt:lpstr>PowerPoint Presentation</vt:lpstr>
      <vt:lpstr>PowerPoint Presentation</vt:lpstr>
      <vt:lpstr>PowerPoint Presentation</vt:lpstr>
      <vt:lpstr>PowerPoint Presentation</vt:lpstr>
      <vt:lpstr>PowerPoint Presentation</vt:lpstr>
      <vt:lpstr>PowerPoint Presentation</vt:lpstr>
      <vt:lpstr>Source version control tools  CVS   SVN   GIT GitHub is a code hosting platform for version control and collaboration. It lets you and others work together on projects from anywhere. GitHub essentials: Repositories, Branches, Commits, and Pull Requests.  Tutorial: https://guides.github.com/activities/hello-world/</vt:lpstr>
      <vt:lpstr>Open Source Continuous Integration Servers</vt:lpstr>
      <vt:lpstr>What's the Difference Between Continuous Integration and Continuous Delivery CI/CD</vt:lpstr>
      <vt:lpstr> Continuous integration, continuous deployment, and continuous delivery -  vectors that have the same direction</vt:lpstr>
      <vt:lpstr>Continuous Deployment tools</vt:lpstr>
      <vt:lpstr>Continuous Deployment tools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larissa bruter</cp:lastModifiedBy>
  <cp:revision>38</cp:revision>
  <dcterms:created xsi:type="dcterms:W3CDTF">2018-02-20T00:05:48Z</dcterms:created>
  <dcterms:modified xsi:type="dcterms:W3CDTF">2018-04-03T17:00:22Z</dcterms:modified>
</cp:coreProperties>
</file>